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7"/>
  </p:notesMasterIdLst>
  <p:sldIdLst>
    <p:sldId id="257" r:id="rId3"/>
    <p:sldId id="258" r:id="rId4"/>
    <p:sldId id="259" r:id="rId5"/>
    <p:sldId id="260" r:id="rId6"/>
    <p:sldId id="261" r:id="rId7"/>
    <p:sldId id="262" r:id="rId8"/>
    <p:sldId id="263" r:id="rId9"/>
    <p:sldId id="269" r:id="rId10"/>
    <p:sldId id="264" r:id="rId11"/>
    <p:sldId id="268" r:id="rId12"/>
    <p:sldId id="265" r:id="rId13"/>
    <p:sldId id="267" r:id="rId14"/>
    <p:sldId id="266" r:id="rId15"/>
    <p:sldId id="270" r:id="rId16"/>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4480" y="-183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notesMaster" Target="notesMasters/notes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E48C169-1F4C-4F7F-8B4C-3311C34D7A58}"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it-IT"/>
        </a:p>
      </dgm:t>
    </dgm:pt>
    <dgm:pt modelId="{966964E1-4477-4CA4-B860-01ECFD34AAB0}">
      <dgm:prSet custT="1"/>
      <dgm:spPr>
        <a:solidFill>
          <a:srgbClr val="002060"/>
        </a:solidFill>
      </dgm:spPr>
      <dgm:t>
        <a:bodyPr/>
        <a:lstStyle/>
        <a:p>
          <a:pPr rtl="0"/>
          <a:r>
            <a:rPr lang="es-ES_tradnl" sz="2000" b="1" dirty="0" smtClean="0"/>
            <a:t>Esistono varie classificazioni; il </a:t>
          </a:r>
          <a:r>
            <a:rPr lang="es-ES_tradnl" sz="2000" b="1" i="1" dirty="0" smtClean="0"/>
            <a:t>Catechismo delle Chiesa Cattolica </a:t>
          </a:r>
          <a:r>
            <a:rPr lang="es-ES_tradnl" sz="2000" b="1" dirty="0" smtClean="0"/>
            <a:t>propone la seguente:</a:t>
          </a:r>
          <a:endParaRPr lang="it-IT" sz="2000" b="1" dirty="0"/>
        </a:p>
      </dgm:t>
    </dgm:pt>
    <dgm:pt modelId="{0A672576-C206-4D6D-8C6C-5D1897BB4807}" type="parTrans" cxnId="{B697FA38-089C-43EC-B1EA-F59B111C4BAF}">
      <dgm:prSet/>
      <dgm:spPr/>
      <dgm:t>
        <a:bodyPr/>
        <a:lstStyle/>
        <a:p>
          <a:endParaRPr lang="it-IT" sz="1200"/>
        </a:p>
      </dgm:t>
    </dgm:pt>
    <dgm:pt modelId="{FF454391-68AF-48B5-B221-FDB2CA99E15A}" type="sibTrans" cxnId="{B697FA38-089C-43EC-B1EA-F59B111C4BAF}">
      <dgm:prSet/>
      <dgm:spPr/>
      <dgm:t>
        <a:bodyPr/>
        <a:lstStyle/>
        <a:p>
          <a:endParaRPr lang="it-IT" sz="1200"/>
        </a:p>
      </dgm:t>
    </dgm:pt>
    <dgm:pt modelId="{C37DC341-0281-48DB-A819-C2A3C6517BFC}">
      <dgm:prSet custT="1"/>
      <dgm:spPr/>
      <dgm:t>
        <a:bodyPr/>
        <a:lstStyle/>
        <a:p>
          <a:pPr marL="355600" indent="-355600" algn="l">
            <a:spcBef>
              <a:spcPts val="1200"/>
            </a:spcBef>
          </a:pPr>
          <a:r>
            <a:rPr lang="it-IT" sz="3600" b="1" u="sng" dirty="0" smtClean="0">
              <a:solidFill>
                <a:srgbClr val="C00000"/>
              </a:solidFill>
            </a:rPr>
            <a:t>Virtù umane in generale</a:t>
          </a:r>
          <a:endParaRPr lang="it-IT" sz="3600" b="1" i="1" dirty="0">
            <a:solidFill>
              <a:schemeClr val="accent6">
                <a:lumMod val="75000"/>
              </a:schemeClr>
            </a:solidFill>
          </a:endParaRPr>
        </a:p>
      </dgm:t>
    </dgm:pt>
    <dgm:pt modelId="{D0596641-E26F-4DBE-A3BD-D296A71AB991}" type="parTrans" cxnId="{FEAF3794-380E-451D-9CD3-E18EF330C19C}">
      <dgm:prSet/>
      <dgm:spPr/>
      <dgm:t>
        <a:bodyPr/>
        <a:lstStyle/>
        <a:p>
          <a:endParaRPr lang="it-IT" sz="1200"/>
        </a:p>
      </dgm:t>
    </dgm:pt>
    <dgm:pt modelId="{9244BD37-45CE-4803-9A97-9716E707A8F9}" type="sibTrans" cxnId="{FEAF3794-380E-451D-9CD3-E18EF330C19C}">
      <dgm:prSet/>
      <dgm:spPr/>
      <dgm:t>
        <a:bodyPr/>
        <a:lstStyle/>
        <a:p>
          <a:endParaRPr lang="it-IT" sz="1200"/>
        </a:p>
      </dgm:t>
    </dgm:pt>
    <dgm:pt modelId="{04AE605C-612E-4375-90F9-5BA28CBDBD6C}">
      <dgm:prSet custT="1"/>
      <dgm:spPr/>
      <dgm:t>
        <a:bodyPr/>
        <a:lstStyle/>
        <a:p>
          <a:pPr marL="355600" indent="-355600" algn="l">
            <a:spcBef>
              <a:spcPts val="1200"/>
            </a:spcBef>
          </a:pPr>
          <a:r>
            <a:rPr lang="it-IT" sz="3600" b="1" u="sng" dirty="0" smtClean="0">
              <a:solidFill>
                <a:srgbClr val="C00000"/>
              </a:solidFill>
            </a:rPr>
            <a:t>Virtù teologali</a:t>
          </a:r>
          <a:endParaRPr lang="it-IT" sz="3600" b="1" u="sng" dirty="0">
            <a:solidFill>
              <a:srgbClr val="C00000"/>
            </a:solidFill>
          </a:endParaRPr>
        </a:p>
      </dgm:t>
    </dgm:pt>
    <dgm:pt modelId="{F8DE6090-2573-49C9-94C1-9EEAFE778F85}" type="parTrans" cxnId="{88949961-E075-41E8-B0E5-36AE361869F5}">
      <dgm:prSet/>
      <dgm:spPr/>
      <dgm:t>
        <a:bodyPr/>
        <a:lstStyle/>
        <a:p>
          <a:endParaRPr lang="it-IT" sz="1200"/>
        </a:p>
      </dgm:t>
    </dgm:pt>
    <dgm:pt modelId="{19A189CC-9D62-462B-A1D1-C1E28FFDC0C9}" type="sibTrans" cxnId="{88949961-E075-41E8-B0E5-36AE361869F5}">
      <dgm:prSet/>
      <dgm:spPr/>
      <dgm:t>
        <a:bodyPr/>
        <a:lstStyle/>
        <a:p>
          <a:endParaRPr lang="it-IT" sz="1200"/>
        </a:p>
      </dgm:t>
    </dgm:pt>
    <dgm:pt modelId="{5D6DC0EB-DD3E-410D-8792-7D82FC460042}">
      <dgm:prSet custT="1"/>
      <dgm:spPr/>
      <dgm:t>
        <a:bodyPr/>
        <a:lstStyle/>
        <a:p>
          <a:pPr marL="355600" indent="-355600" algn="l">
            <a:spcBef>
              <a:spcPts val="1200"/>
            </a:spcBef>
          </a:pPr>
          <a:r>
            <a:rPr lang="it-IT" sz="3600" b="1" i="0" u="sng" dirty="0" smtClean="0">
              <a:solidFill>
                <a:srgbClr val="C00000"/>
              </a:solidFill>
            </a:rPr>
            <a:t>Virtù Cardinali  </a:t>
          </a:r>
          <a:r>
            <a:rPr lang="it-IT" sz="3200" b="1" i="1" u="none" dirty="0" smtClean="0">
              <a:solidFill>
                <a:srgbClr val="C00000"/>
              </a:solidFill>
            </a:rPr>
            <a:t>(anch’esse umane)</a:t>
          </a:r>
          <a:endParaRPr lang="it-IT" sz="3600" b="1" i="1" u="none" dirty="0">
            <a:solidFill>
              <a:srgbClr val="C00000"/>
            </a:solidFill>
          </a:endParaRPr>
        </a:p>
      </dgm:t>
    </dgm:pt>
    <dgm:pt modelId="{39123FAF-505E-4E7C-8BA6-25E7FD38257F}" type="parTrans" cxnId="{4CF866D9-09F8-41DE-B3C1-D0C75DC1D292}">
      <dgm:prSet/>
      <dgm:spPr/>
      <dgm:t>
        <a:bodyPr/>
        <a:lstStyle/>
        <a:p>
          <a:endParaRPr lang="it-IT"/>
        </a:p>
      </dgm:t>
    </dgm:pt>
    <dgm:pt modelId="{7F219610-566D-471E-8204-F1461AF596ED}" type="sibTrans" cxnId="{4CF866D9-09F8-41DE-B3C1-D0C75DC1D292}">
      <dgm:prSet/>
      <dgm:spPr/>
      <dgm:t>
        <a:bodyPr/>
        <a:lstStyle/>
        <a:p>
          <a:endParaRPr lang="it-IT"/>
        </a:p>
      </dgm:t>
    </dgm:pt>
    <dgm:pt modelId="{AA566287-F07A-4D56-A8BD-423258E02AAC}">
      <dgm:prSet custT="1"/>
      <dgm:spPr/>
      <dgm:t>
        <a:bodyPr/>
        <a:lstStyle/>
        <a:p>
          <a:pPr marL="355600" indent="-355600" algn="l">
            <a:spcBef>
              <a:spcPts val="1200"/>
            </a:spcBef>
          </a:pPr>
          <a:endParaRPr lang="it-IT" sz="3600" b="1" i="1" dirty="0">
            <a:solidFill>
              <a:schemeClr val="accent6">
                <a:lumMod val="75000"/>
              </a:schemeClr>
            </a:solidFill>
          </a:endParaRPr>
        </a:p>
      </dgm:t>
    </dgm:pt>
    <dgm:pt modelId="{A9FE44FB-B3F3-460B-B89D-E1BD2EE729CC}" type="parTrans" cxnId="{C3BDC451-3C66-4968-862D-1A922090DD88}">
      <dgm:prSet/>
      <dgm:spPr/>
      <dgm:t>
        <a:bodyPr/>
        <a:lstStyle/>
        <a:p>
          <a:endParaRPr lang="it-IT"/>
        </a:p>
      </dgm:t>
    </dgm:pt>
    <dgm:pt modelId="{D80FD805-A572-439D-A1E9-A10B59F35D09}" type="sibTrans" cxnId="{C3BDC451-3C66-4968-862D-1A922090DD88}">
      <dgm:prSet/>
      <dgm:spPr/>
      <dgm:t>
        <a:bodyPr/>
        <a:lstStyle/>
        <a:p>
          <a:endParaRPr lang="it-IT"/>
        </a:p>
      </dgm:t>
    </dgm:pt>
    <dgm:pt modelId="{5DDC8AD1-FEE3-4F99-9F8A-450FC9294979}">
      <dgm:prSet custT="1"/>
      <dgm:spPr/>
      <dgm:t>
        <a:bodyPr/>
        <a:lstStyle/>
        <a:p>
          <a:pPr marL="355600" indent="-355600" algn="l">
            <a:spcBef>
              <a:spcPts val="1200"/>
            </a:spcBef>
          </a:pPr>
          <a:endParaRPr lang="it-IT" sz="3600" b="1" i="1" u="none" dirty="0">
            <a:solidFill>
              <a:srgbClr val="C00000"/>
            </a:solidFill>
          </a:endParaRPr>
        </a:p>
      </dgm:t>
    </dgm:pt>
    <dgm:pt modelId="{BD5CF902-024A-41A4-B8E4-93CEB3FE626B}" type="parTrans" cxnId="{2FEF7A32-D814-480C-98C6-EBCC5978FAD3}">
      <dgm:prSet/>
      <dgm:spPr/>
      <dgm:t>
        <a:bodyPr/>
        <a:lstStyle/>
        <a:p>
          <a:endParaRPr lang="it-IT"/>
        </a:p>
      </dgm:t>
    </dgm:pt>
    <dgm:pt modelId="{A325F2DD-C105-41C2-B136-F2E513AD9525}" type="sibTrans" cxnId="{2FEF7A32-D814-480C-98C6-EBCC5978FAD3}">
      <dgm:prSet/>
      <dgm:spPr/>
      <dgm:t>
        <a:bodyPr/>
        <a:lstStyle/>
        <a:p>
          <a:endParaRPr lang="it-IT"/>
        </a:p>
      </dgm:t>
    </dgm:pt>
    <dgm:pt modelId="{F562131B-8514-4966-B40F-69BC65A03C2C}" type="pres">
      <dgm:prSet presAssocID="{4E48C169-1F4C-4F7F-8B4C-3311C34D7A58}" presName="linearFlow" presStyleCnt="0">
        <dgm:presLayoutVars>
          <dgm:dir/>
          <dgm:animLvl val="lvl"/>
          <dgm:resizeHandles val="exact"/>
        </dgm:presLayoutVars>
      </dgm:prSet>
      <dgm:spPr/>
      <dgm:t>
        <a:bodyPr/>
        <a:lstStyle/>
        <a:p>
          <a:endParaRPr lang="it-IT"/>
        </a:p>
      </dgm:t>
    </dgm:pt>
    <dgm:pt modelId="{14C853E9-FBB9-469E-8D3C-928F3A7FACAE}" type="pres">
      <dgm:prSet presAssocID="{966964E1-4477-4CA4-B860-01ECFD34AAB0}" presName="composite" presStyleCnt="0"/>
      <dgm:spPr/>
    </dgm:pt>
    <dgm:pt modelId="{7AE6AAF6-869B-4D1D-BA1D-4A5363645CC4}" type="pres">
      <dgm:prSet presAssocID="{966964E1-4477-4CA4-B860-01ECFD34AAB0}" presName="parentText" presStyleLbl="alignNode1" presStyleIdx="0" presStyleCnt="1" custAng="0" custScaleX="173377" custScaleY="122305" custLinFactNeighborX="-9600" custLinFactNeighborY="-9140">
        <dgm:presLayoutVars>
          <dgm:chMax val="1"/>
          <dgm:bulletEnabled val="1"/>
        </dgm:presLayoutVars>
      </dgm:prSet>
      <dgm:spPr>
        <a:prstGeom prst="flowChartAlternateProcess">
          <a:avLst/>
        </a:prstGeom>
      </dgm:spPr>
      <dgm:t>
        <a:bodyPr/>
        <a:lstStyle/>
        <a:p>
          <a:endParaRPr lang="it-IT"/>
        </a:p>
      </dgm:t>
    </dgm:pt>
    <dgm:pt modelId="{99585CCB-4813-41C6-9A7C-FF58996BBEB7}" type="pres">
      <dgm:prSet presAssocID="{966964E1-4477-4CA4-B860-01ECFD34AAB0}" presName="descendantText" presStyleLbl="alignAcc1" presStyleIdx="0" presStyleCnt="1" custScaleX="85035" custScaleY="264449">
        <dgm:presLayoutVars>
          <dgm:bulletEnabled val="1"/>
        </dgm:presLayoutVars>
      </dgm:prSet>
      <dgm:spPr/>
      <dgm:t>
        <a:bodyPr/>
        <a:lstStyle/>
        <a:p>
          <a:endParaRPr lang="it-IT"/>
        </a:p>
      </dgm:t>
    </dgm:pt>
  </dgm:ptLst>
  <dgm:cxnLst>
    <dgm:cxn modelId="{FC77B553-1B4B-4A9B-8405-3213446531D0}" type="presOf" srcId="{C37DC341-0281-48DB-A819-C2A3C6517BFC}" destId="{99585CCB-4813-41C6-9A7C-FF58996BBEB7}" srcOrd="0" destOrd="0" presId="urn:microsoft.com/office/officeart/2005/8/layout/chevron2"/>
    <dgm:cxn modelId="{4CF866D9-09F8-41DE-B3C1-D0C75DC1D292}" srcId="{966964E1-4477-4CA4-B860-01ECFD34AAB0}" destId="{5D6DC0EB-DD3E-410D-8792-7D82FC460042}" srcOrd="2" destOrd="0" parTransId="{39123FAF-505E-4E7C-8BA6-25E7FD38257F}" sibTransId="{7F219610-566D-471E-8204-F1461AF596ED}"/>
    <dgm:cxn modelId="{2FEF7A32-D814-480C-98C6-EBCC5978FAD3}" srcId="{966964E1-4477-4CA4-B860-01ECFD34AAB0}" destId="{5DDC8AD1-FEE3-4F99-9F8A-450FC9294979}" srcOrd="3" destOrd="0" parTransId="{BD5CF902-024A-41A4-B8E4-93CEB3FE626B}" sibTransId="{A325F2DD-C105-41C2-B136-F2E513AD9525}"/>
    <dgm:cxn modelId="{2EE389BA-3484-4343-8D0D-8EEC420A2D73}" type="presOf" srcId="{966964E1-4477-4CA4-B860-01ECFD34AAB0}" destId="{7AE6AAF6-869B-4D1D-BA1D-4A5363645CC4}" srcOrd="0" destOrd="0" presId="urn:microsoft.com/office/officeart/2005/8/layout/chevron2"/>
    <dgm:cxn modelId="{88949961-E075-41E8-B0E5-36AE361869F5}" srcId="{966964E1-4477-4CA4-B860-01ECFD34AAB0}" destId="{04AE605C-612E-4375-90F9-5BA28CBDBD6C}" srcOrd="4" destOrd="0" parTransId="{F8DE6090-2573-49C9-94C1-9EEAFE778F85}" sibTransId="{19A189CC-9D62-462B-A1D1-C1E28FFDC0C9}"/>
    <dgm:cxn modelId="{C3BDC451-3C66-4968-862D-1A922090DD88}" srcId="{966964E1-4477-4CA4-B860-01ECFD34AAB0}" destId="{AA566287-F07A-4D56-A8BD-423258E02AAC}" srcOrd="1" destOrd="0" parTransId="{A9FE44FB-B3F3-460B-B89D-E1BD2EE729CC}" sibTransId="{D80FD805-A572-439D-A1E9-A10B59F35D09}"/>
    <dgm:cxn modelId="{D13696A4-9C81-4C05-8173-B02B71E49D31}" type="presOf" srcId="{5DDC8AD1-FEE3-4F99-9F8A-450FC9294979}" destId="{99585CCB-4813-41C6-9A7C-FF58996BBEB7}" srcOrd="0" destOrd="3" presId="urn:microsoft.com/office/officeart/2005/8/layout/chevron2"/>
    <dgm:cxn modelId="{B697FA38-089C-43EC-B1EA-F59B111C4BAF}" srcId="{4E48C169-1F4C-4F7F-8B4C-3311C34D7A58}" destId="{966964E1-4477-4CA4-B860-01ECFD34AAB0}" srcOrd="0" destOrd="0" parTransId="{0A672576-C206-4D6D-8C6C-5D1897BB4807}" sibTransId="{FF454391-68AF-48B5-B221-FDB2CA99E15A}"/>
    <dgm:cxn modelId="{7FAA043D-5C65-4C8B-9437-FB41ACB43EE4}" type="presOf" srcId="{5D6DC0EB-DD3E-410D-8792-7D82FC460042}" destId="{99585CCB-4813-41C6-9A7C-FF58996BBEB7}" srcOrd="0" destOrd="2" presId="urn:microsoft.com/office/officeart/2005/8/layout/chevron2"/>
    <dgm:cxn modelId="{B574E2C4-3EAE-4E08-8ED9-B7A27D90357E}" type="presOf" srcId="{4E48C169-1F4C-4F7F-8B4C-3311C34D7A58}" destId="{F562131B-8514-4966-B40F-69BC65A03C2C}" srcOrd="0" destOrd="0" presId="urn:microsoft.com/office/officeart/2005/8/layout/chevron2"/>
    <dgm:cxn modelId="{FEAF3794-380E-451D-9CD3-E18EF330C19C}" srcId="{966964E1-4477-4CA4-B860-01ECFD34AAB0}" destId="{C37DC341-0281-48DB-A819-C2A3C6517BFC}" srcOrd="0" destOrd="0" parTransId="{D0596641-E26F-4DBE-A3BD-D296A71AB991}" sibTransId="{9244BD37-45CE-4803-9A97-9716E707A8F9}"/>
    <dgm:cxn modelId="{D9618D8B-E3C5-4B04-A413-FE5A64CB002A}" type="presOf" srcId="{04AE605C-612E-4375-90F9-5BA28CBDBD6C}" destId="{99585CCB-4813-41C6-9A7C-FF58996BBEB7}" srcOrd="0" destOrd="4" presId="urn:microsoft.com/office/officeart/2005/8/layout/chevron2"/>
    <dgm:cxn modelId="{F6DD37B2-854B-48D5-891E-37FBE86B0CE5}" type="presOf" srcId="{AA566287-F07A-4D56-A8BD-423258E02AAC}" destId="{99585CCB-4813-41C6-9A7C-FF58996BBEB7}" srcOrd="0" destOrd="1" presId="urn:microsoft.com/office/officeart/2005/8/layout/chevron2"/>
    <dgm:cxn modelId="{37D4D47A-9CC0-44BE-9BC2-CBF732413757}" type="presParOf" srcId="{F562131B-8514-4966-B40F-69BC65A03C2C}" destId="{14C853E9-FBB9-469E-8D3C-928F3A7FACAE}" srcOrd="0" destOrd="0" presId="urn:microsoft.com/office/officeart/2005/8/layout/chevron2"/>
    <dgm:cxn modelId="{EC517AD6-7B20-4EF3-96FB-08741972337D}" type="presParOf" srcId="{14C853E9-FBB9-469E-8D3C-928F3A7FACAE}" destId="{7AE6AAF6-869B-4D1D-BA1D-4A5363645CC4}" srcOrd="0" destOrd="0" presId="urn:microsoft.com/office/officeart/2005/8/layout/chevron2"/>
    <dgm:cxn modelId="{AF1D4271-696A-4253-91FF-8405EDCEC044}" type="presParOf" srcId="{14C853E9-FBB9-469E-8D3C-928F3A7FACAE}" destId="{99585CCB-4813-41C6-9A7C-FF58996BBEB7}"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E6AAF6-869B-4D1D-BA1D-4A5363645CC4}">
      <dsp:nvSpPr>
        <dsp:cNvPr id="0" name=""/>
        <dsp:cNvSpPr/>
      </dsp:nvSpPr>
      <dsp:spPr>
        <a:xfrm rot="5400000">
          <a:off x="-89569" y="876281"/>
          <a:ext cx="3169635" cy="3145246"/>
        </a:xfrm>
        <a:prstGeom prst="flowChartAlternateProcess">
          <a:avLst/>
        </a:prstGeom>
        <a:solidFill>
          <a:srgbClr val="00206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r>
            <a:rPr lang="es-ES_tradnl" sz="2000" b="1" kern="1200" dirty="0" smtClean="0"/>
            <a:t>Esistono varie classificazioni; il </a:t>
          </a:r>
          <a:r>
            <a:rPr lang="es-ES_tradnl" sz="2000" b="1" i="1" kern="1200" dirty="0" smtClean="0"/>
            <a:t>Catechismo delle Chiesa Cattolica </a:t>
          </a:r>
          <a:r>
            <a:rPr lang="es-ES_tradnl" sz="2000" b="1" kern="1200" dirty="0" smtClean="0"/>
            <a:t>propone la seguente:</a:t>
          </a:r>
          <a:endParaRPr lang="it-IT" sz="2000" b="1" kern="1200" dirty="0"/>
        </a:p>
      </dsp:txBody>
      <dsp:txXfrm rot="-5400000">
        <a:off x="76160" y="1017622"/>
        <a:ext cx="2838176" cy="2862565"/>
      </dsp:txXfrm>
    </dsp:sp>
    <dsp:sp modelId="{99585CCB-4813-41C6-9A7C-FF58996BBEB7}">
      <dsp:nvSpPr>
        <dsp:cNvPr id="0" name=""/>
        <dsp:cNvSpPr/>
      </dsp:nvSpPr>
      <dsp:spPr>
        <a:xfrm rot="5400000">
          <a:off x="3588368" y="-670358"/>
          <a:ext cx="4454719" cy="5805213"/>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6032" tIns="22860" rIns="22860" bIns="22860" numCol="1" spcCol="1270" anchor="ctr" anchorCtr="0">
          <a:noAutofit/>
        </a:bodyPr>
        <a:lstStyle/>
        <a:p>
          <a:pPr marL="355600" lvl="1" indent="-355600" algn="l" defTabSz="1600200">
            <a:lnSpc>
              <a:spcPct val="90000"/>
            </a:lnSpc>
            <a:spcBef>
              <a:spcPct val="0"/>
            </a:spcBef>
            <a:spcAft>
              <a:spcPct val="15000"/>
            </a:spcAft>
            <a:buChar char="••"/>
          </a:pPr>
          <a:r>
            <a:rPr lang="it-IT" sz="3600" b="1" u="sng" kern="1200" dirty="0" smtClean="0">
              <a:solidFill>
                <a:srgbClr val="C00000"/>
              </a:solidFill>
            </a:rPr>
            <a:t>Virtù umane in generale</a:t>
          </a:r>
          <a:endParaRPr lang="it-IT" sz="3600" b="1" i="1" kern="1200" dirty="0">
            <a:solidFill>
              <a:schemeClr val="accent6">
                <a:lumMod val="75000"/>
              </a:schemeClr>
            </a:solidFill>
          </a:endParaRPr>
        </a:p>
        <a:p>
          <a:pPr marL="355600" lvl="1" indent="-355600" algn="l" defTabSz="1600200">
            <a:lnSpc>
              <a:spcPct val="90000"/>
            </a:lnSpc>
            <a:spcBef>
              <a:spcPct val="0"/>
            </a:spcBef>
            <a:spcAft>
              <a:spcPct val="15000"/>
            </a:spcAft>
            <a:buChar char="••"/>
          </a:pPr>
          <a:endParaRPr lang="it-IT" sz="3600" b="1" i="1" kern="1200" dirty="0">
            <a:solidFill>
              <a:schemeClr val="accent6">
                <a:lumMod val="75000"/>
              </a:schemeClr>
            </a:solidFill>
          </a:endParaRPr>
        </a:p>
        <a:p>
          <a:pPr marL="355600" lvl="1" indent="-355600" algn="l" defTabSz="1600200">
            <a:lnSpc>
              <a:spcPct val="90000"/>
            </a:lnSpc>
            <a:spcBef>
              <a:spcPct val="0"/>
            </a:spcBef>
            <a:spcAft>
              <a:spcPct val="15000"/>
            </a:spcAft>
            <a:buChar char="••"/>
          </a:pPr>
          <a:r>
            <a:rPr lang="it-IT" sz="3600" b="1" i="0" u="sng" kern="1200" dirty="0" smtClean="0">
              <a:solidFill>
                <a:srgbClr val="C00000"/>
              </a:solidFill>
            </a:rPr>
            <a:t>Virtù Cardinali  </a:t>
          </a:r>
          <a:r>
            <a:rPr lang="it-IT" sz="3200" b="1" i="1" u="none" kern="1200" dirty="0" smtClean="0">
              <a:solidFill>
                <a:srgbClr val="C00000"/>
              </a:solidFill>
            </a:rPr>
            <a:t>(anch’esse umane)</a:t>
          </a:r>
          <a:endParaRPr lang="it-IT" sz="3600" b="1" i="1" u="none" kern="1200" dirty="0">
            <a:solidFill>
              <a:srgbClr val="C00000"/>
            </a:solidFill>
          </a:endParaRPr>
        </a:p>
        <a:p>
          <a:pPr marL="355600" lvl="1" indent="-355600" algn="l" defTabSz="1600200">
            <a:lnSpc>
              <a:spcPct val="90000"/>
            </a:lnSpc>
            <a:spcBef>
              <a:spcPct val="0"/>
            </a:spcBef>
            <a:spcAft>
              <a:spcPct val="15000"/>
            </a:spcAft>
            <a:buChar char="••"/>
          </a:pPr>
          <a:endParaRPr lang="it-IT" sz="3600" b="1" i="1" u="none" kern="1200" dirty="0">
            <a:solidFill>
              <a:srgbClr val="C00000"/>
            </a:solidFill>
          </a:endParaRPr>
        </a:p>
        <a:p>
          <a:pPr marL="355600" lvl="1" indent="-355600" algn="l" defTabSz="1600200">
            <a:lnSpc>
              <a:spcPct val="90000"/>
            </a:lnSpc>
            <a:spcBef>
              <a:spcPct val="0"/>
            </a:spcBef>
            <a:spcAft>
              <a:spcPct val="15000"/>
            </a:spcAft>
            <a:buChar char="••"/>
          </a:pPr>
          <a:r>
            <a:rPr lang="it-IT" sz="3600" b="1" u="sng" kern="1200" dirty="0" smtClean="0">
              <a:solidFill>
                <a:srgbClr val="C00000"/>
              </a:solidFill>
            </a:rPr>
            <a:t>Virtù teologali</a:t>
          </a:r>
          <a:endParaRPr lang="it-IT" sz="3600" b="1" u="sng" kern="1200" dirty="0">
            <a:solidFill>
              <a:srgbClr val="C00000"/>
            </a:solidFill>
          </a:endParaRPr>
        </a:p>
      </dsp:txBody>
      <dsp:txXfrm rot="-5400000">
        <a:off x="2913122" y="222349"/>
        <a:ext cx="5587752" cy="4019797"/>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49428F8-5AB5-471B-94B6-5AD8AC4370F1}" type="datetimeFigureOut">
              <a:rPr lang="it-IT" smtClean="0"/>
              <a:pPr/>
              <a:t>30/11/16</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C43A83-07F0-4B41-887E-EAB1C2917438}" type="slidenum">
              <a:rPr lang="it-IT" smtClean="0"/>
              <a:pPr/>
              <a:t>‹n.›</a:t>
            </a:fld>
            <a:endParaRPr lang="it-IT"/>
          </a:p>
        </p:txBody>
      </p:sp>
    </p:spTree>
    <p:extLst>
      <p:ext uri="{BB962C8B-B14F-4D97-AF65-F5344CB8AC3E}">
        <p14:creationId xmlns:p14="http://schemas.microsoft.com/office/powerpoint/2010/main" val="31306948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12643"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12644"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FA0D685-31A4-4E0C-89C8-FF956798C2FF}" type="slidenum">
              <a:rPr lang="it-IT">
                <a:solidFill>
                  <a:prstClr val="black"/>
                </a:solidFill>
              </a:rPr>
              <a:pPr/>
              <a:t>2</a:t>
            </a:fld>
            <a:endParaRPr lang="it-IT">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15715" name="Segnaposto note 2"/>
          <p:cNvSpPr>
            <a:spLocks noGrp="1"/>
          </p:cNvSpPr>
          <p:nvPr>
            <p:ph type="body" idx="1"/>
          </p:nvPr>
        </p:nvSpPr>
        <p:spPr bwMode="auto">
          <a:noFill/>
        </p:spPr>
        <p:txBody>
          <a:bodyPr wrap="square" numCol="1" anchor="t" anchorCtr="0" compatLnSpc="1">
            <a:prstTxWarp prst="textNoShape">
              <a:avLst/>
            </a:prstTxWarp>
          </a:bodyPr>
          <a:lstStyle/>
          <a:p>
            <a:pPr algn="just"/>
            <a:r>
              <a:rPr lang="it-IT" b="1" smtClean="0">
                <a:solidFill>
                  <a:srgbClr val="002060"/>
                </a:solidFill>
              </a:rPr>
              <a:t>Virtù</a:t>
            </a:r>
            <a:r>
              <a:rPr lang="it-IT" smtClean="0"/>
              <a:t> </a:t>
            </a:r>
            <a:r>
              <a:rPr lang="it-IT" b="1" smtClean="0">
                <a:solidFill>
                  <a:srgbClr val="002060"/>
                </a:solidFill>
              </a:rPr>
              <a:t>non equivale a «consuetudine»</a:t>
            </a:r>
            <a:r>
              <a:rPr lang="it-IT" smtClean="0"/>
              <a:t>, perché quest’ultima può essere di </a:t>
            </a:r>
            <a:r>
              <a:rPr lang="it-IT" i="1" smtClean="0"/>
              <a:t>routine </a:t>
            </a:r>
            <a:r>
              <a:rPr lang="it-IT" smtClean="0"/>
              <a:t>– un semplice riflesso fisico o psichico –, mentre </a:t>
            </a:r>
            <a:r>
              <a:rPr lang="it-IT" b="1" smtClean="0">
                <a:solidFill>
                  <a:srgbClr val="FF0000"/>
                </a:solidFill>
              </a:rPr>
              <a:t>la virtù è desiderata e, nell’acquisirla, la persona viene coinvolta interamente</a:t>
            </a:r>
            <a:r>
              <a:rPr lang="it-IT" smtClean="0"/>
              <a:t>. </a:t>
            </a:r>
          </a:p>
          <a:p>
            <a:pPr algn="just"/>
            <a:r>
              <a:rPr lang="it-IT" smtClean="0"/>
              <a:t>Inoltre, mentre la consuetudine è ripetuta in modo quasi meccanico, la virtù, al contrario, impegna la persona in ogni azione.</a:t>
            </a:r>
          </a:p>
          <a:p>
            <a:pPr algn="just">
              <a:buFont typeface="Wingdings" pitchFamily="2" charset="2"/>
              <a:buChar char="q"/>
            </a:pPr>
            <a:r>
              <a:rPr lang="es-ES_tradnl" smtClean="0"/>
              <a:t> L’abito </a:t>
            </a:r>
            <a:r>
              <a:rPr lang="es-ES_tradnl" b="1" smtClean="0">
                <a:solidFill>
                  <a:srgbClr val="FF0000"/>
                </a:solidFill>
              </a:rPr>
              <a:t>operativo</a:t>
            </a:r>
            <a:r>
              <a:rPr lang="es-ES_tradnl" smtClean="0"/>
              <a:t> (</a:t>
            </a:r>
            <a:r>
              <a:rPr lang="es-ES_tradnl" i="1" smtClean="0"/>
              <a:t>che si acquisisce</a:t>
            </a:r>
            <a:r>
              <a:rPr lang="es-ES_tradnl" smtClean="0"/>
              <a:t>) si distingue da quello </a:t>
            </a:r>
            <a:r>
              <a:rPr lang="es-ES_tradnl" b="1" smtClean="0">
                <a:solidFill>
                  <a:srgbClr val="CC0000"/>
                </a:solidFill>
              </a:rPr>
              <a:t>entitativo </a:t>
            </a:r>
            <a:r>
              <a:rPr lang="es-ES_tradnl" smtClean="0"/>
              <a:t>(che già risiede nella natura) </a:t>
            </a:r>
          </a:p>
          <a:p>
            <a:pPr>
              <a:spcBef>
                <a:spcPts val="1200"/>
              </a:spcBef>
              <a:buFont typeface="Wingdings" pitchFamily="2" charset="2"/>
              <a:buChar char="q"/>
            </a:pPr>
            <a:r>
              <a:rPr lang="es-ES_tradnl" smtClean="0"/>
              <a:t> La virtù si distingue anche dal </a:t>
            </a:r>
            <a:r>
              <a:rPr lang="es-ES_tradnl" b="1" smtClean="0">
                <a:solidFill>
                  <a:schemeClr val="accent2"/>
                </a:solidFill>
              </a:rPr>
              <a:t>vizio</a:t>
            </a:r>
            <a:r>
              <a:rPr lang="es-ES_tradnl" smtClean="0"/>
              <a:t> (</a:t>
            </a:r>
            <a:r>
              <a:rPr lang="es-ES_tradnl" b="1" smtClean="0">
                <a:solidFill>
                  <a:srgbClr val="008000"/>
                </a:solidFill>
              </a:rPr>
              <a:t>abito operativo cattivo</a:t>
            </a:r>
            <a:r>
              <a:rPr lang="es-ES_tradnl" smtClean="0"/>
              <a:t>).</a:t>
            </a:r>
          </a:p>
          <a:p>
            <a:pPr eaLnBrk="1" hangingPunct="1">
              <a:spcBef>
                <a:spcPct val="0"/>
              </a:spcBef>
            </a:pPr>
            <a:endParaRPr lang="it-IT" smtClean="0"/>
          </a:p>
        </p:txBody>
      </p:sp>
      <p:sp>
        <p:nvSpPr>
          <p:cNvPr id="115716"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DE102AC-70E0-4151-A5FC-95A5FF57610C}" type="slidenum">
              <a:rPr lang="it-IT" smtClean="0">
                <a:latin typeface="Times New Roman" pitchFamily="18" charset="0"/>
              </a:rPr>
              <a:pPr/>
              <a:t>3</a:t>
            </a:fld>
            <a:endParaRPr lang="it-IT"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19811"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19812"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C06E8D6-F5A9-483C-8C60-4CF823004594}" type="slidenum">
              <a:rPr lang="it-IT" smtClean="0">
                <a:latin typeface="Times New Roman" pitchFamily="18" charset="0"/>
              </a:rPr>
              <a:pPr/>
              <a:t>4</a:t>
            </a:fld>
            <a:endParaRPr lang="it-IT"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2083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20836"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42DC99F-7C8E-42C0-91BE-60CC7770E9DF}" type="slidenum">
              <a:rPr lang="it-IT" smtClean="0">
                <a:latin typeface="Times New Roman" pitchFamily="18" charset="0"/>
              </a:rPr>
              <a:pPr/>
              <a:t>5</a:t>
            </a:fld>
            <a:endParaRPr lang="it-IT" smtClean="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21859"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21860"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6707E0A-4165-488A-BCCC-33894C7AEAD3}" type="slidenum">
              <a:rPr lang="it-IT" smtClean="0">
                <a:latin typeface="Times New Roman" pitchFamily="18" charset="0"/>
              </a:rPr>
              <a:pPr/>
              <a:t>6</a:t>
            </a:fld>
            <a:endParaRPr lang="it-IT"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22883"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22884"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6E3A150-6523-449F-8B9C-D78F22592502}" type="slidenum">
              <a:rPr lang="it-IT" smtClean="0">
                <a:latin typeface="Times New Roman" pitchFamily="18" charset="0"/>
              </a:rPr>
              <a:pPr/>
              <a:t>7</a:t>
            </a:fld>
            <a:endParaRPr lang="it-IT"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24931"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24932"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C2C4AD9-84FE-406C-AF56-2AD3B6A6CE65}" type="slidenum">
              <a:rPr lang="it-IT" smtClean="0">
                <a:latin typeface="Times New Roman" pitchFamily="18" charset="0"/>
              </a:rPr>
              <a:pPr/>
              <a:t>9</a:t>
            </a:fld>
            <a:endParaRPr lang="it-IT" smtClean="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28003"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28004"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CF9D69E-485F-4708-80E2-B488E8ECB718}" type="slidenum">
              <a:rPr lang="it-IT" smtClean="0">
                <a:latin typeface="Times New Roman" pitchFamily="18" charset="0"/>
              </a:rPr>
              <a:pPr/>
              <a:t>11</a:t>
            </a:fld>
            <a:endParaRPr lang="it-IT" smtClean="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2902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2902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71122C0-00C9-4E06-BEAB-8D2A334D9D64}" type="slidenum">
              <a:rPr lang="it-IT" smtClean="0">
                <a:latin typeface="Times New Roman" pitchFamily="18" charset="0"/>
              </a:rPr>
              <a:pPr/>
              <a:t>13</a:t>
            </a:fld>
            <a:endParaRPr lang="it-IT"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8CDEDFFF-DFE2-4D3D-A445-58F401DD428B}" type="datetimeFigureOut">
              <a:rPr lang="it-IT" smtClean="0"/>
              <a:pPr/>
              <a:t>30/11/16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9CEE3FE-265B-48BA-B1EE-C1B82A4FB6B8}"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CDEDFFF-DFE2-4D3D-A445-58F401DD428B}" type="datetimeFigureOut">
              <a:rPr lang="it-IT" smtClean="0"/>
              <a:pPr/>
              <a:t>30/11/16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9CEE3FE-265B-48BA-B1EE-C1B82A4FB6B8}"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CDEDFFF-DFE2-4D3D-A445-58F401DD428B}" type="datetimeFigureOut">
              <a:rPr lang="it-IT" smtClean="0"/>
              <a:pPr/>
              <a:t>30/11/16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9CEE3FE-265B-48BA-B1EE-C1B82A4FB6B8}" type="slidenum">
              <a:rPr lang="it-IT" smtClean="0"/>
              <a:pPr/>
              <a:t>‹n.›</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42E7B52-AC9D-49D3-8603-0FFBAC974F1A}" type="slidenum">
              <a:rPr lang="es-ES_tradnl">
                <a:solidFill>
                  <a:srgbClr val="000000"/>
                </a:solidFill>
              </a:rPr>
              <a:pPr>
                <a:defRPr/>
              </a:pPr>
              <a:t>‹n.›</a:t>
            </a:fld>
            <a:endParaRPr lang="es-ES_tradnl">
              <a:solidFill>
                <a:srgbClr val="000000"/>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5284175-FB54-4B92-9A80-E29E3B00F536}" type="slidenum">
              <a:rPr lang="es-ES_tradnl">
                <a:solidFill>
                  <a:srgbClr val="000000"/>
                </a:solidFill>
              </a:rPr>
              <a:pPr>
                <a:defRPr/>
              </a:pPr>
              <a:t>‹n.›</a:t>
            </a:fld>
            <a:endParaRPr lang="es-ES_tradnl">
              <a:solidFill>
                <a:srgbClr val="000000"/>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BDC0939-0A7E-403E-914A-8929823B87D2}" type="slidenum">
              <a:rPr lang="es-ES_tradnl">
                <a:solidFill>
                  <a:srgbClr val="000000"/>
                </a:solidFill>
              </a:rPr>
              <a:pPr>
                <a:defRPr/>
              </a:pPr>
              <a:t>‹n.›</a:t>
            </a:fld>
            <a:endParaRPr lang="es-ES_tradnl">
              <a:solidFill>
                <a:srgbClr val="000000"/>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7609DB7-6C17-4B87-AFC9-AE2CD53C34E0}" type="slidenum">
              <a:rPr lang="es-ES_tradnl">
                <a:solidFill>
                  <a:srgbClr val="000000"/>
                </a:solidFill>
              </a:rPr>
              <a:pPr>
                <a:defRPr/>
              </a:pPr>
              <a:t>‹n.›</a:t>
            </a:fld>
            <a:endParaRPr lang="es-ES_tradnl">
              <a:solidFill>
                <a:srgbClr val="000000"/>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Rectangle 4"/>
          <p:cNvSpPr>
            <a:spLocks noGrp="1" noChangeArrowheads="1"/>
          </p:cNvSpPr>
          <p:nvPr>
            <p:ph type="dt" sz="half" idx="10"/>
          </p:nvPr>
        </p:nvSpPr>
        <p:spPr>
          <a:ln/>
        </p:spPr>
        <p:txBody>
          <a:bodyPr/>
          <a:lstStyle>
            <a:lvl1pPr>
              <a:defRPr/>
            </a:lvl1pPr>
          </a:lstStyle>
          <a:p>
            <a:pPr>
              <a:defRPr/>
            </a:pPr>
            <a:endParaRPr lang="es-ES_tradnl">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s-ES_tradnl">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46E3C23E-EDD8-4B92-94C8-386F14BF437A}" type="slidenum">
              <a:rPr lang="es-ES_tradnl">
                <a:solidFill>
                  <a:srgbClr val="000000"/>
                </a:solidFill>
              </a:rPr>
              <a:pPr>
                <a:defRPr/>
              </a:pPr>
              <a:t>‹n.›</a:t>
            </a:fld>
            <a:endParaRPr lang="es-ES_tradnl">
              <a:solidFill>
                <a:srgbClr val="000000"/>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Rectangle 4"/>
          <p:cNvSpPr>
            <a:spLocks noGrp="1" noChangeArrowheads="1"/>
          </p:cNvSpPr>
          <p:nvPr>
            <p:ph type="dt" sz="half" idx="10"/>
          </p:nvPr>
        </p:nvSpPr>
        <p:spPr>
          <a:ln/>
        </p:spPr>
        <p:txBody>
          <a:bodyPr/>
          <a:lstStyle>
            <a:lvl1pPr>
              <a:defRPr/>
            </a:lvl1pPr>
          </a:lstStyle>
          <a:p>
            <a:pPr>
              <a:defRPr/>
            </a:pPr>
            <a:endParaRPr lang="es-ES_tradnl">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s-ES_tradnl">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22E840B-7AE3-466A-9752-161E4C2B47B7}" type="slidenum">
              <a:rPr lang="es-ES_tradnl">
                <a:solidFill>
                  <a:srgbClr val="000000"/>
                </a:solidFill>
              </a:rPr>
              <a:pPr>
                <a:defRPr/>
              </a:pPr>
              <a:t>‹n.›</a:t>
            </a:fld>
            <a:endParaRPr lang="es-ES_tradnl">
              <a:solidFill>
                <a:srgbClr val="000000"/>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_tradnl">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s-ES_tradnl">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03D4AE57-A0BD-4569-9E3E-C2494C6C1AC1}" type="slidenum">
              <a:rPr lang="es-ES_tradnl">
                <a:solidFill>
                  <a:srgbClr val="000000"/>
                </a:solidFill>
              </a:rPr>
              <a:pPr>
                <a:defRPr/>
              </a:pPr>
              <a:t>‹n.›</a:t>
            </a:fld>
            <a:endParaRPr lang="es-ES_tradnl">
              <a:solidFill>
                <a:srgbClr val="000000"/>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F39C7AB-3381-4E67-9A52-FFCE35D5A426}" type="slidenum">
              <a:rPr lang="es-ES_tradnl">
                <a:solidFill>
                  <a:srgbClr val="000000"/>
                </a:solidFill>
              </a:rPr>
              <a:pPr>
                <a:defRPr/>
              </a:pPr>
              <a:t>‹n.›</a:t>
            </a:fld>
            <a:endParaRPr lang="es-ES_tradnl">
              <a:solidFill>
                <a:srgbClr val="00000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CDEDFFF-DFE2-4D3D-A445-58F401DD428B}" type="datetimeFigureOut">
              <a:rPr lang="it-IT" smtClean="0"/>
              <a:pPr/>
              <a:t>30/11/16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9CEE3FE-265B-48BA-B1EE-C1B82A4FB6B8}" type="slidenum">
              <a:rPr lang="it-IT" smtClean="0"/>
              <a:pPr/>
              <a:t>‹n.›</a:t>
            </a:fld>
            <a:endParaRPr lang="it-IT"/>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BD1A3E7-EFF3-4FF6-AB9F-21017E48F932}" type="slidenum">
              <a:rPr lang="es-ES_tradnl">
                <a:solidFill>
                  <a:srgbClr val="000000"/>
                </a:solidFill>
              </a:rPr>
              <a:pPr>
                <a:defRPr/>
              </a:pPr>
              <a:t>‹n.›</a:t>
            </a:fld>
            <a:endParaRPr lang="es-ES_tradnl">
              <a:solidFill>
                <a:srgbClr val="000000"/>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49CBD01-BD83-49EA-BB7A-EE951F2CDCDD}" type="slidenum">
              <a:rPr lang="es-ES_tradnl">
                <a:solidFill>
                  <a:srgbClr val="000000"/>
                </a:solidFill>
              </a:rPr>
              <a:pPr>
                <a:defRPr/>
              </a:pPr>
              <a:t>‹n.›</a:t>
            </a:fld>
            <a:endParaRPr lang="es-ES_tradnl">
              <a:solidFill>
                <a:srgbClr val="000000"/>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B343542-D443-4733-9C3E-0E2C522012DA}" type="slidenum">
              <a:rPr lang="es-ES_tradnl">
                <a:solidFill>
                  <a:srgbClr val="000000"/>
                </a:solidFill>
              </a:rPr>
              <a:pPr>
                <a:defRPr/>
              </a:pPr>
              <a:t>‹n.›</a:t>
            </a:fld>
            <a:endParaRPr lang="es-ES_tradnl">
              <a:solidFill>
                <a:srgbClr val="000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8CDEDFFF-DFE2-4D3D-A445-58F401DD428B}" type="datetimeFigureOut">
              <a:rPr lang="it-IT" smtClean="0"/>
              <a:pPr/>
              <a:t>30/11/16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9CEE3FE-265B-48BA-B1EE-C1B82A4FB6B8}"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8CDEDFFF-DFE2-4D3D-A445-58F401DD428B}" type="datetimeFigureOut">
              <a:rPr lang="it-IT" smtClean="0"/>
              <a:pPr/>
              <a:t>30/11/16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9CEE3FE-265B-48BA-B1EE-C1B82A4FB6B8}"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8CDEDFFF-DFE2-4D3D-A445-58F401DD428B}" type="datetimeFigureOut">
              <a:rPr lang="it-IT" smtClean="0"/>
              <a:pPr/>
              <a:t>30/11/16</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D9CEE3FE-265B-48BA-B1EE-C1B82A4FB6B8}"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8CDEDFFF-DFE2-4D3D-A445-58F401DD428B}" type="datetimeFigureOut">
              <a:rPr lang="it-IT" smtClean="0"/>
              <a:pPr/>
              <a:t>30/11/16</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D9CEE3FE-265B-48BA-B1EE-C1B82A4FB6B8}"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8CDEDFFF-DFE2-4D3D-A445-58F401DD428B}" type="datetimeFigureOut">
              <a:rPr lang="it-IT" smtClean="0"/>
              <a:pPr/>
              <a:t>30/11/16</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D9CEE3FE-265B-48BA-B1EE-C1B82A4FB6B8}"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8CDEDFFF-DFE2-4D3D-A445-58F401DD428B}" type="datetimeFigureOut">
              <a:rPr lang="it-IT" smtClean="0"/>
              <a:pPr/>
              <a:t>30/11/16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9CEE3FE-265B-48BA-B1EE-C1B82A4FB6B8}"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8CDEDFFF-DFE2-4D3D-A445-58F401DD428B}" type="datetimeFigureOut">
              <a:rPr lang="it-IT" smtClean="0"/>
              <a:pPr/>
              <a:t>30/11/16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9CEE3FE-265B-48BA-B1EE-C1B82A4FB6B8}"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DEDFFF-DFE2-4D3D-A445-58F401DD428B}" type="datetimeFigureOut">
              <a:rPr lang="it-IT" smtClean="0"/>
              <a:pPr/>
              <a:t>30/11/16</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CEE3FE-265B-48BA-B1EE-C1B82A4FB6B8}"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_tradnl" smtClean="0"/>
              <a:t>Haga clic para modificar el estilo de título del patrón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400">
                <a:latin typeface="Times New Roman"/>
              </a:defRPr>
            </a:lvl1pPr>
          </a:lstStyle>
          <a:p>
            <a:pPr fontAlgn="base">
              <a:spcBef>
                <a:spcPct val="0"/>
              </a:spcBef>
              <a:spcAft>
                <a:spcPct val="0"/>
              </a:spcAft>
              <a:defRPr/>
            </a:pPr>
            <a:endParaRPr lang="es-ES_tradnl">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a:latin typeface="Times New Roman"/>
              </a:defRPr>
            </a:lvl1pPr>
          </a:lstStyle>
          <a:p>
            <a:pPr fontAlgn="base">
              <a:spcBef>
                <a:spcPct val="0"/>
              </a:spcBef>
              <a:spcAft>
                <a:spcPct val="0"/>
              </a:spcAft>
              <a:defRPr/>
            </a:pPr>
            <a:endParaRPr lang="es-ES_tradnl">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a:latin typeface="Times New Roman"/>
              </a:defRPr>
            </a:lvl1pPr>
          </a:lstStyle>
          <a:p>
            <a:pPr fontAlgn="base">
              <a:spcBef>
                <a:spcPct val="0"/>
              </a:spcBef>
              <a:spcAft>
                <a:spcPct val="0"/>
              </a:spcAft>
              <a:defRPr/>
            </a:pPr>
            <a:fld id="{8DABB2A1-FCA8-424D-83AE-250C120799F2}" type="slidenum">
              <a:rPr lang="es-ES_tradnl">
                <a:solidFill>
                  <a:srgbClr val="000000"/>
                </a:solidFill>
              </a:rPr>
              <a:pPr fontAlgn="base">
                <a:spcBef>
                  <a:spcPct val="0"/>
                </a:spcBef>
                <a:spcAft>
                  <a:spcPct val="0"/>
                </a:spcAft>
                <a:defRPr/>
              </a:pPr>
              <a:t>‹n.›</a:t>
            </a:fld>
            <a:endParaRPr lang="es-ES_tradnl">
              <a:solidFill>
                <a:srgbClr val="000000"/>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a:defRPr>
      </a:lvl2pPr>
      <a:lvl3pPr algn="ctr" rtl="0" eaLnBrk="0" fontAlgn="base" hangingPunct="0">
        <a:spcBef>
          <a:spcPct val="0"/>
        </a:spcBef>
        <a:spcAft>
          <a:spcPct val="0"/>
        </a:spcAft>
        <a:defRPr sz="4400">
          <a:solidFill>
            <a:schemeClr val="tx2"/>
          </a:solidFill>
          <a:latin typeface="Times New Roman"/>
        </a:defRPr>
      </a:lvl3pPr>
      <a:lvl4pPr algn="ctr" rtl="0" eaLnBrk="0" fontAlgn="base" hangingPunct="0">
        <a:spcBef>
          <a:spcPct val="0"/>
        </a:spcBef>
        <a:spcAft>
          <a:spcPct val="0"/>
        </a:spcAft>
        <a:defRPr sz="4400">
          <a:solidFill>
            <a:schemeClr val="tx2"/>
          </a:solidFill>
          <a:latin typeface="Times New Roman"/>
        </a:defRPr>
      </a:lvl4pPr>
      <a:lvl5pPr algn="ctr" rtl="0" eaLnBrk="0" fontAlgn="base" hangingPunct="0">
        <a:spcBef>
          <a:spcPct val="0"/>
        </a:spcBef>
        <a:spcAft>
          <a:spcPct val="0"/>
        </a:spcAft>
        <a:defRPr sz="4400">
          <a:solidFill>
            <a:schemeClr val="tx2"/>
          </a:solidFill>
          <a:latin typeface="Times New Roman"/>
        </a:defRPr>
      </a:lvl5pPr>
      <a:lvl6pPr marL="457200" algn="ctr" rtl="0" eaLnBrk="0" fontAlgn="base" hangingPunct="0">
        <a:spcBef>
          <a:spcPct val="0"/>
        </a:spcBef>
        <a:spcAft>
          <a:spcPct val="0"/>
        </a:spcAft>
        <a:defRPr sz="4400">
          <a:solidFill>
            <a:schemeClr val="tx2"/>
          </a:solidFill>
          <a:latin typeface="Times New Roman"/>
        </a:defRPr>
      </a:lvl6pPr>
      <a:lvl7pPr marL="914400" algn="ctr" rtl="0" eaLnBrk="0" fontAlgn="base" hangingPunct="0">
        <a:spcBef>
          <a:spcPct val="0"/>
        </a:spcBef>
        <a:spcAft>
          <a:spcPct val="0"/>
        </a:spcAft>
        <a:defRPr sz="4400">
          <a:solidFill>
            <a:schemeClr val="tx2"/>
          </a:solidFill>
          <a:latin typeface="Times New Roman"/>
        </a:defRPr>
      </a:lvl7pPr>
      <a:lvl8pPr marL="1371600" algn="ctr" rtl="0" eaLnBrk="0" fontAlgn="base" hangingPunct="0">
        <a:spcBef>
          <a:spcPct val="0"/>
        </a:spcBef>
        <a:spcAft>
          <a:spcPct val="0"/>
        </a:spcAft>
        <a:defRPr sz="4400">
          <a:solidFill>
            <a:schemeClr val="tx2"/>
          </a:solidFill>
          <a:latin typeface="Times New Roman"/>
        </a:defRPr>
      </a:lvl8pPr>
      <a:lvl9pPr marL="1828800" algn="ctr" rtl="0" eaLnBrk="0" fontAlgn="base" hangingPunct="0">
        <a:spcBef>
          <a:spcPct val="0"/>
        </a:spcBef>
        <a:spcAft>
          <a:spcPct val="0"/>
        </a:spcAft>
        <a:defRPr sz="4400">
          <a:solidFill>
            <a:schemeClr val="tx2"/>
          </a:solidFill>
          <a:latin typeface="Times New Roman"/>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gi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jpeg"/><Relationship Id="rId1" Type="http://schemas.openxmlformats.org/officeDocument/2006/relationships/slideLayout" Target="../slideLayouts/slideLayout17.xml"/><Relationship Id="rId2"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jpeg"/><Relationship Id="rId1" Type="http://schemas.openxmlformats.org/officeDocument/2006/relationships/slideLayout" Target="../slideLayouts/slideLayout17.xml"/><Relationship Id="rId2"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1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xml"/><Relationship Id="rId3"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xml"/><Relationship Id="rId3"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17.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4.xml"/><Relationship Id="rId3"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1" Type="http://schemas.openxmlformats.org/officeDocument/2006/relationships/slideLayout" Target="../slideLayouts/slideLayout17.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jpeg"/><Relationship Id="rId1" Type="http://schemas.openxmlformats.org/officeDocument/2006/relationships/slideLayout" Target="../slideLayouts/slideLayout17.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jpeg"/><Relationship Id="rId1" Type="http://schemas.openxmlformats.org/officeDocument/2006/relationships/slideLayout" Target="../slideLayouts/slideLayout17.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FFC000"/>
            </a:gs>
            <a:gs pos="50000">
              <a:schemeClr val="accent6">
                <a:lumMod val="40000"/>
                <a:lumOff val="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1026" name="Picture 2" descr="http://www.nonsolocittanova.it/orientamento/immagini/bussola_4.gif"/>
          <p:cNvPicPr>
            <a:picLocks noChangeAspect="1" noChangeArrowheads="1"/>
          </p:cNvPicPr>
          <p:nvPr/>
        </p:nvPicPr>
        <p:blipFill>
          <a:blip r:embed="rId2" cstate="print"/>
          <a:srcRect/>
          <a:stretch>
            <a:fillRect/>
          </a:stretch>
        </p:blipFill>
        <p:spPr bwMode="auto">
          <a:xfrm>
            <a:off x="1979712" y="1700808"/>
            <a:ext cx="6048672" cy="4594152"/>
          </a:xfrm>
          <a:prstGeom prst="rect">
            <a:avLst/>
          </a:prstGeom>
          <a:noFill/>
        </p:spPr>
      </p:pic>
      <p:sp>
        <p:nvSpPr>
          <p:cNvPr id="3" name="Rettangolo 2"/>
          <p:cNvSpPr/>
          <p:nvPr/>
        </p:nvSpPr>
        <p:spPr>
          <a:xfrm>
            <a:off x="539552" y="260648"/>
            <a:ext cx="4634922" cy="1200329"/>
          </a:xfrm>
          <a:prstGeom prst="rect">
            <a:avLst/>
          </a:prstGeom>
          <a:noFill/>
        </p:spPr>
        <p:txBody>
          <a:bodyPr wrap="none" lIns="91440" tIns="45720" rIns="91440" bIns="45720">
            <a:spAutoFit/>
          </a:bodyPr>
          <a:lstStyle/>
          <a:p>
            <a:r>
              <a:rPr lang="it-IT" sz="36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Una bussola …</a:t>
            </a:r>
          </a:p>
          <a:p>
            <a:r>
              <a:rPr lang="it-IT" sz="36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per orientarsi nella vita</a:t>
            </a:r>
            <a:endParaRPr lang="it-IT" sz="3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 name="CasellaDiTesto 3"/>
          <p:cNvSpPr txBox="1"/>
          <p:nvPr/>
        </p:nvSpPr>
        <p:spPr>
          <a:xfrm>
            <a:off x="4860032" y="2564904"/>
            <a:ext cx="1800200" cy="369332"/>
          </a:xfrm>
          <a:prstGeom prst="rect">
            <a:avLst/>
          </a:prstGeom>
          <a:solidFill>
            <a:srgbClr val="FFFF00"/>
          </a:solidFill>
        </p:spPr>
        <p:txBody>
          <a:bodyPr wrap="square" rtlCol="0">
            <a:spAutoFit/>
          </a:bodyPr>
          <a:lstStyle/>
          <a:p>
            <a:pPr algn="ctr"/>
            <a:r>
              <a:rPr lang="it-IT" dirty="0" smtClean="0"/>
              <a:t>Prudenza</a:t>
            </a:r>
            <a:endParaRPr lang="it-IT" dirty="0"/>
          </a:p>
        </p:txBody>
      </p:sp>
      <p:sp>
        <p:nvSpPr>
          <p:cNvPr id="5" name="CasellaDiTesto 4"/>
          <p:cNvSpPr txBox="1"/>
          <p:nvPr/>
        </p:nvSpPr>
        <p:spPr>
          <a:xfrm>
            <a:off x="4860032" y="5301208"/>
            <a:ext cx="1800200" cy="369332"/>
          </a:xfrm>
          <a:prstGeom prst="rect">
            <a:avLst/>
          </a:prstGeom>
          <a:solidFill>
            <a:srgbClr val="FFFF00"/>
          </a:solidFill>
        </p:spPr>
        <p:txBody>
          <a:bodyPr wrap="square" rtlCol="0">
            <a:spAutoFit/>
          </a:bodyPr>
          <a:lstStyle/>
          <a:p>
            <a:pPr algn="ctr"/>
            <a:r>
              <a:rPr lang="it-IT" dirty="0" smtClean="0"/>
              <a:t>Temperanza</a:t>
            </a:r>
            <a:endParaRPr lang="it-IT" dirty="0"/>
          </a:p>
        </p:txBody>
      </p:sp>
      <p:sp>
        <p:nvSpPr>
          <p:cNvPr id="6" name="CasellaDiTesto 5"/>
          <p:cNvSpPr txBox="1"/>
          <p:nvPr/>
        </p:nvSpPr>
        <p:spPr>
          <a:xfrm>
            <a:off x="7020272" y="3933056"/>
            <a:ext cx="1800200" cy="369332"/>
          </a:xfrm>
          <a:prstGeom prst="rect">
            <a:avLst/>
          </a:prstGeom>
          <a:solidFill>
            <a:srgbClr val="FFFF00"/>
          </a:solidFill>
        </p:spPr>
        <p:txBody>
          <a:bodyPr wrap="square" rtlCol="0">
            <a:spAutoFit/>
          </a:bodyPr>
          <a:lstStyle/>
          <a:p>
            <a:pPr algn="ctr"/>
            <a:r>
              <a:rPr lang="it-IT" dirty="0" smtClean="0"/>
              <a:t>Giustizia </a:t>
            </a:r>
            <a:endParaRPr lang="it-IT" dirty="0"/>
          </a:p>
        </p:txBody>
      </p:sp>
      <p:sp>
        <p:nvSpPr>
          <p:cNvPr id="7" name="CasellaDiTesto 6"/>
          <p:cNvSpPr txBox="1"/>
          <p:nvPr/>
        </p:nvSpPr>
        <p:spPr>
          <a:xfrm>
            <a:off x="2699792" y="3861048"/>
            <a:ext cx="1800200" cy="369332"/>
          </a:xfrm>
          <a:prstGeom prst="rect">
            <a:avLst/>
          </a:prstGeom>
          <a:solidFill>
            <a:srgbClr val="FFFF00"/>
          </a:solidFill>
        </p:spPr>
        <p:txBody>
          <a:bodyPr wrap="square" rtlCol="0">
            <a:spAutoFit/>
          </a:bodyPr>
          <a:lstStyle/>
          <a:p>
            <a:pPr algn="ctr"/>
            <a:r>
              <a:rPr lang="it-IT" dirty="0" smtClean="0"/>
              <a:t>Fortezza</a:t>
            </a:r>
            <a:endParaRPr lang="it-IT"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r"/>
            <a:r>
              <a:rPr lang="it-IT" dirty="0" smtClean="0"/>
              <a:t>Giustizia</a:t>
            </a:r>
            <a:endParaRPr lang="it-IT" dirty="0"/>
          </a:p>
        </p:txBody>
      </p:sp>
      <p:pic>
        <p:nvPicPr>
          <p:cNvPr id="48130" name="Picture 2" descr="C:\Users\Sandra\Desktop\virtù\giustizia.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11560" y="0"/>
            <a:ext cx="3515868" cy="6858000"/>
          </a:xfrm>
          <a:prstGeom prst="rect">
            <a:avLst/>
          </a:prstGeom>
          <a:noFill/>
        </p:spPr>
      </p:pic>
      <p:sp>
        <p:nvSpPr>
          <p:cNvPr id="4" name="Rettangolo 3"/>
          <p:cNvSpPr/>
          <p:nvPr/>
        </p:nvSpPr>
        <p:spPr>
          <a:xfrm>
            <a:off x="4355976" y="2636912"/>
            <a:ext cx="4572000" cy="3970318"/>
          </a:xfrm>
          <a:prstGeom prst="rect">
            <a:avLst/>
          </a:prstGeom>
        </p:spPr>
        <p:txBody>
          <a:bodyPr>
            <a:spAutoFit/>
          </a:bodyPr>
          <a:lstStyle/>
          <a:p>
            <a:r>
              <a:rPr lang="it-IT" dirty="0" smtClean="0"/>
              <a:t>Tiene in mano il </a:t>
            </a:r>
            <a:r>
              <a:rPr lang="it-IT" b="1" dirty="0" smtClean="0"/>
              <a:t>globo</a:t>
            </a:r>
            <a:r>
              <a:rPr lang="it-IT" dirty="0" smtClean="0"/>
              <a:t>, mentre nell’altra regge una </a:t>
            </a:r>
            <a:r>
              <a:rPr lang="it-IT" b="1" dirty="0" smtClean="0"/>
              <a:t>spada</a:t>
            </a:r>
            <a:r>
              <a:rPr lang="it-IT" dirty="0" smtClean="0"/>
              <a:t> con la quale applica in modo imparziale le sentenza, divide in modo netto il bene dal male.</a:t>
            </a:r>
          </a:p>
          <a:p>
            <a:endParaRPr lang="it-IT" dirty="0" smtClean="0"/>
          </a:p>
          <a:p>
            <a:r>
              <a:rPr lang="it-IT" dirty="0" smtClean="0"/>
              <a:t>Al posto del globo molto più frequentemente si trova la </a:t>
            </a:r>
            <a:r>
              <a:rPr lang="it-IT" b="1" dirty="0" smtClean="0"/>
              <a:t>bilancia</a:t>
            </a:r>
            <a:r>
              <a:rPr lang="it-IT" dirty="0" smtClean="0"/>
              <a:t>, simbolo di equità, di imparzialità.</a:t>
            </a:r>
          </a:p>
          <a:p>
            <a:endParaRPr lang="it-IT" dirty="0" smtClean="0"/>
          </a:p>
          <a:p>
            <a:r>
              <a:rPr lang="it-IT" dirty="0" smtClean="0"/>
              <a:t>La Giustizia non si fa distrarre o condizionare da elementi esterni, il suo </a:t>
            </a:r>
            <a:r>
              <a:rPr lang="it-IT" b="1" dirty="0" smtClean="0"/>
              <a:t>sguardo è fisso </a:t>
            </a:r>
            <a:r>
              <a:rPr lang="it-IT" dirty="0" smtClean="0"/>
              <a:t>su una stella che sta sopra di lei, come un punto di riferimento da seguire per tutte le persone giuste.</a:t>
            </a:r>
            <a:endParaRPr lang="it-IT"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0" y="0"/>
            <a:ext cx="9144000" cy="914400"/>
          </a:xfrm>
          <a:solidFill>
            <a:schemeClr val="folHlink"/>
          </a:solidFill>
        </p:spPr>
        <p:txBody>
          <a:bodyPr/>
          <a:lstStyle/>
          <a:p>
            <a:pPr algn="r">
              <a:defRPr/>
            </a:pPr>
            <a:endParaRPr lang="es-ES_tradnl" sz="2400" dirty="0" smtClean="0"/>
          </a:p>
        </p:txBody>
      </p:sp>
      <p:sp>
        <p:nvSpPr>
          <p:cNvPr id="86019" name="Text Box 4"/>
          <p:cNvSpPr txBox="1">
            <a:spLocks noChangeArrowheads="1"/>
          </p:cNvSpPr>
          <p:nvPr/>
        </p:nvSpPr>
        <p:spPr bwMode="auto">
          <a:xfrm>
            <a:off x="323528" y="2708920"/>
            <a:ext cx="8642350" cy="2893100"/>
          </a:xfrm>
          <a:prstGeom prst="rect">
            <a:avLst/>
          </a:prstGeom>
          <a:noFill/>
          <a:ln w="57150">
            <a:noFill/>
            <a:prstDash val="lgDash"/>
            <a:miter lim="800000"/>
            <a:headEnd/>
            <a:tailEnd/>
          </a:ln>
        </p:spPr>
        <p:txBody>
          <a:bodyPr>
            <a:spAutoFit/>
          </a:bodyPr>
          <a:lstStyle/>
          <a:p>
            <a:pPr eaLnBrk="0" hangingPunct="0">
              <a:spcBef>
                <a:spcPts val="1200"/>
              </a:spcBef>
              <a:buClr>
                <a:srgbClr val="FF0000"/>
              </a:buClr>
            </a:pPr>
            <a:r>
              <a:rPr lang="it-IT" dirty="0" smtClean="0"/>
              <a:t>La fortezza è la capacita di resistere alle  avversità, di non scoraggiarsi dinanzi ai contrattempi, di perseverare nel cammino di perfezione, cioè di andar avanti ad ogni costo, senza lasciarsi vincere dalla pigrizia, dalla viltà, dalla paura. La fortezza si oppone alla pusillanimità che, come ci insegna S. Tommaso, è il difetto di chi non raggiunge l’altezza delle proprie possibilità, cioè non si esprime nella pienezza delle sue potenzialità, fermandosi davanti agli ostacoli o accontentandosi di condurre un’esistenza mediocre.</a:t>
            </a:r>
          </a:p>
          <a:p>
            <a:pPr eaLnBrk="0" hangingPunct="0">
              <a:spcBef>
                <a:spcPts val="1200"/>
              </a:spcBef>
              <a:buClr>
                <a:srgbClr val="FF0000"/>
              </a:buClr>
            </a:pPr>
            <a:endParaRPr lang="it-IT" dirty="0" smtClean="0"/>
          </a:p>
          <a:p>
            <a:pPr eaLnBrk="0" hangingPunct="0">
              <a:spcBef>
                <a:spcPts val="1200"/>
              </a:spcBef>
              <a:buClr>
                <a:srgbClr val="FF0000"/>
              </a:buClr>
            </a:pPr>
            <a:r>
              <a:rPr lang="it-IT" dirty="0" smtClean="0"/>
              <a:t>E</a:t>
            </a:r>
            <a:r>
              <a:rPr lang="it-IT" dirty="0"/>
              <a:t>’ una virtù in sé stessa, ma inoltre </a:t>
            </a:r>
            <a:r>
              <a:rPr lang="it-IT" b="1" dirty="0">
                <a:solidFill>
                  <a:srgbClr val="C00000"/>
                </a:solidFill>
              </a:rPr>
              <a:t>rende possibile al cristiano l’esercizio delle altre virtù </a:t>
            </a:r>
            <a:r>
              <a:rPr lang="it-IT" dirty="0"/>
              <a:t>(la pratica virtuosa è un’attività ardua e faticosa</a:t>
            </a:r>
            <a:r>
              <a:rPr lang="es-ES_tradnl" dirty="0" smtClean="0"/>
              <a:t>).</a:t>
            </a:r>
            <a:endParaRPr lang="es-ES_tradnl" dirty="0"/>
          </a:p>
        </p:txBody>
      </p:sp>
      <p:sp>
        <p:nvSpPr>
          <p:cNvPr id="86020" name="Text Box 3"/>
          <p:cNvSpPr txBox="1">
            <a:spLocks noChangeArrowheads="1"/>
          </p:cNvSpPr>
          <p:nvPr/>
        </p:nvSpPr>
        <p:spPr bwMode="auto">
          <a:xfrm>
            <a:off x="0" y="765175"/>
            <a:ext cx="9144000" cy="522288"/>
          </a:xfrm>
          <a:prstGeom prst="rect">
            <a:avLst/>
          </a:prstGeom>
          <a:blipFill dpi="0" rotWithShape="1">
            <a:blip r:embed="rId3" cstate="print"/>
            <a:srcRect/>
            <a:tile tx="0" ty="0" sx="100000" sy="100000" flip="none" algn="tl"/>
          </a:blipFill>
          <a:ln w="57150">
            <a:solidFill>
              <a:srgbClr val="C09200"/>
            </a:solidFill>
            <a:miter lim="800000"/>
            <a:headEnd/>
            <a:tailEnd/>
          </a:ln>
        </p:spPr>
        <p:txBody>
          <a:bodyPr>
            <a:spAutoFit/>
          </a:bodyPr>
          <a:lstStyle/>
          <a:p>
            <a:pPr algn="ctr" eaLnBrk="0" hangingPunct="0"/>
            <a:r>
              <a:rPr lang="es-ES_tradnl" sz="2800" b="1">
                <a:solidFill>
                  <a:srgbClr val="FF0000"/>
                </a:solidFill>
              </a:rPr>
              <a:t>Fortezza</a:t>
            </a:r>
          </a:p>
        </p:txBody>
      </p:sp>
      <p:sp>
        <p:nvSpPr>
          <p:cNvPr id="86021" name="Rettangolo 8"/>
          <p:cNvSpPr>
            <a:spLocks noChangeArrowheads="1"/>
          </p:cNvSpPr>
          <p:nvPr/>
        </p:nvSpPr>
        <p:spPr bwMode="auto">
          <a:xfrm>
            <a:off x="251520" y="1628800"/>
            <a:ext cx="8642350" cy="923330"/>
          </a:xfrm>
          <a:prstGeom prst="rect">
            <a:avLst/>
          </a:prstGeom>
          <a:noFill/>
          <a:ln w="9525">
            <a:noFill/>
            <a:miter lim="800000"/>
            <a:headEnd/>
            <a:tailEnd/>
          </a:ln>
        </p:spPr>
        <p:txBody>
          <a:bodyPr>
            <a:spAutoFit/>
          </a:bodyPr>
          <a:lstStyle/>
          <a:p>
            <a:pPr algn="ctr" eaLnBrk="0" hangingPunct="0"/>
            <a:endParaRPr lang="es-ES_tradnl" dirty="0" smtClean="0">
              <a:solidFill>
                <a:srgbClr val="000000"/>
              </a:solidFill>
            </a:endParaRPr>
          </a:p>
          <a:p>
            <a:pPr algn="ctr" eaLnBrk="0" hangingPunct="0"/>
            <a:r>
              <a:rPr lang="es-ES_tradnl" dirty="0" smtClean="0">
                <a:solidFill>
                  <a:srgbClr val="000000"/>
                </a:solidFill>
              </a:rPr>
              <a:t>La </a:t>
            </a:r>
            <a:r>
              <a:rPr lang="es-ES_tradnl" dirty="0">
                <a:solidFill>
                  <a:srgbClr val="000000"/>
                </a:solidFill>
              </a:rPr>
              <a:t>fortezza è la virtù morale che, </a:t>
            </a:r>
            <a:r>
              <a:rPr lang="it-IT" b="1" dirty="0">
                <a:solidFill>
                  <a:srgbClr val="008000"/>
                </a:solidFill>
              </a:rPr>
              <a:t>nelle difficoltà, assicura la fermezza e la costanza nella ricerca del bene</a:t>
            </a:r>
            <a:r>
              <a:rPr lang="es-ES_tradnl" dirty="0">
                <a:solidFill>
                  <a:srgbClr val="000000"/>
                </a:solidFill>
              </a:rPr>
              <a:t>.</a:t>
            </a:r>
          </a:p>
        </p:txBody>
      </p:sp>
      <p:sp>
        <p:nvSpPr>
          <p:cNvPr id="11272" name="Rectangle 8"/>
          <p:cNvSpPr>
            <a:spLocks noChangeArrowheads="1"/>
          </p:cNvSpPr>
          <p:nvPr/>
        </p:nvSpPr>
        <p:spPr bwMode="auto">
          <a:xfrm>
            <a:off x="0" y="4797425"/>
            <a:ext cx="9144000" cy="1570038"/>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nchor="ctr">
            <a:spAutoFit/>
          </a:bodyPr>
          <a:lstStyle/>
          <a:p>
            <a:pPr algn="just" eaLnBrk="0" hangingPunct="0">
              <a:defRPr/>
            </a:pPr>
            <a:r>
              <a:rPr lang="it-IT" dirty="0">
                <a:solidFill>
                  <a:srgbClr val="221E1F"/>
                </a:solidFill>
                <a:ea typeface="Times New Roman" pitchFamily="18" charset="0"/>
              </a:rPr>
              <a:t>«La virtù della fortezza rende capaci di vincere la paura, perfino della morte, e di affrontare la prova e le persecuzioni. Dà il coraggio di giungere fino alla rinuncia e al sacrificio della propria vita per difendere una giusta causa» (</a:t>
            </a:r>
            <a:r>
              <a:rPr lang="it-IT" b="1" i="1" dirty="0">
                <a:solidFill>
                  <a:srgbClr val="221E1F"/>
                </a:solidFill>
                <a:ea typeface="Times New Roman" pitchFamily="18" charset="0"/>
              </a:rPr>
              <a:t>CCC</a:t>
            </a:r>
            <a:r>
              <a:rPr lang="it-IT" b="1" dirty="0">
                <a:solidFill>
                  <a:srgbClr val="221E1F"/>
                </a:solidFill>
                <a:ea typeface="Times New Roman" pitchFamily="18" charset="0"/>
              </a:rPr>
              <a:t>, 1808</a:t>
            </a:r>
            <a:r>
              <a:rPr lang="it-IT" dirty="0">
                <a:solidFill>
                  <a:srgbClr val="221E1F"/>
                </a:solidFill>
                <a:ea typeface="Times New Roman" pitchFamily="18" charset="0"/>
              </a:rPr>
              <a:t>). </a:t>
            </a:r>
            <a:endParaRPr lang="it-IT" sz="4400" dirty="0">
              <a:solidFill>
                <a:schemeClr val="tx1"/>
              </a:solidFill>
            </a:endParaRPr>
          </a:p>
        </p:txBody>
      </p:sp>
      <p:pic>
        <p:nvPicPr>
          <p:cNvPr id="7" name="Picture 2" descr="http://www.peacetime.eu/feng_shui/wp-content/uploads/2013/02/bussola.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012160" y="188640"/>
            <a:ext cx="2839777" cy="1628800"/>
          </a:xfrm>
          <a:prstGeom prst="rect">
            <a:avLst/>
          </a:prstGeom>
          <a:noFill/>
        </p:spPr>
      </p:pic>
    </p:spTree>
  </p:cSld>
  <p:clrMapOvr>
    <a:masterClrMapping/>
  </p:clrMapOvr>
  <p:transition xmlns:p14="http://schemas.microsoft.com/office/powerpoint/2010/main">
    <p:circle/>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83568" y="404664"/>
            <a:ext cx="7772400" cy="1143000"/>
          </a:xfrm>
        </p:spPr>
        <p:txBody>
          <a:bodyPr/>
          <a:lstStyle/>
          <a:p>
            <a:pPr algn="r"/>
            <a:r>
              <a:rPr lang="it-IT" dirty="0" smtClean="0"/>
              <a:t>Fortezza</a:t>
            </a:r>
            <a:endParaRPr lang="it-IT" dirty="0"/>
          </a:p>
        </p:txBody>
      </p:sp>
      <p:pic>
        <p:nvPicPr>
          <p:cNvPr id="47106" name="Picture 2" descr="C:\Users\Sandra\Desktop\virtù\fortezza.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67544" y="0"/>
            <a:ext cx="3827864" cy="7201169"/>
          </a:xfrm>
          <a:prstGeom prst="rect">
            <a:avLst/>
          </a:prstGeom>
          <a:noFill/>
        </p:spPr>
      </p:pic>
      <p:sp>
        <p:nvSpPr>
          <p:cNvPr id="4" name="CasellaDiTesto 3"/>
          <p:cNvSpPr txBox="1"/>
          <p:nvPr/>
        </p:nvSpPr>
        <p:spPr>
          <a:xfrm>
            <a:off x="4788024" y="1628800"/>
            <a:ext cx="3960440" cy="3139321"/>
          </a:xfrm>
          <a:prstGeom prst="rect">
            <a:avLst/>
          </a:prstGeom>
          <a:noFill/>
        </p:spPr>
        <p:txBody>
          <a:bodyPr wrap="square" rtlCol="0">
            <a:spAutoFit/>
          </a:bodyPr>
          <a:lstStyle/>
          <a:p>
            <a:pPr lvl="0"/>
            <a:r>
              <a:rPr lang="it-IT" dirty="0" smtClean="0"/>
              <a:t>È rappresentata come una donna che indossa un’</a:t>
            </a:r>
            <a:r>
              <a:rPr lang="it-IT" b="1" dirty="0" smtClean="0"/>
              <a:t>armatura</a:t>
            </a:r>
            <a:r>
              <a:rPr lang="it-IT" dirty="0" smtClean="0"/>
              <a:t> necessaria per il combattimento contro il male e il conseguimento del bene. </a:t>
            </a:r>
          </a:p>
          <a:p>
            <a:pPr lvl="0"/>
            <a:endParaRPr lang="it-IT" dirty="0" smtClean="0"/>
          </a:p>
          <a:p>
            <a:pPr lvl="0"/>
            <a:r>
              <a:rPr lang="it-IT" dirty="0" smtClean="0"/>
              <a:t>Regge in mano uno </a:t>
            </a:r>
            <a:r>
              <a:rPr lang="it-IT" b="1" dirty="0" smtClean="0"/>
              <a:t>scettro</a:t>
            </a:r>
            <a:r>
              <a:rPr lang="it-IT" dirty="0" smtClean="0"/>
              <a:t>, simbolo della nobiltà di chi esercita questa virtù.</a:t>
            </a:r>
          </a:p>
          <a:p>
            <a:pPr lvl="0"/>
            <a:endParaRPr lang="it-IT" dirty="0" smtClean="0"/>
          </a:p>
          <a:p>
            <a:pPr lvl="0"/>
            <a:r>
              <a:rPr lang="it-IT" dirty="0" smtClean="0"/>
              <a:t>In genere nelle rappresentazioni della virtù compare anche la </a:t>
            </a:r>
            <a:r>
              <a:rPr lang="it-IT" b="1" dirty="0" smtClean="0"/>
              <a:t>colonna</a:t>
            </a:r>
            <a:r>
              <a:rPr lang="it-IT" dirty="0" smtClean="0"/>
              <a:t> che sostiene chi vuole essere forte.</a:t>
            </a:r>
            <a:endParaRPr lang="it-IT"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0" y="0"/>
            <a:ext cx="9144000" cy="914400"/>
          </a:xfrm>
          <a:solidFill>
            <a:schemeClr val="folHlink"/>
          </a:solidFill>
        </p:spPr>
        <p:txBody>
          <a:bodyPr/>
          <a:lstStyle/>
          <a:p>
            <a:pPr algn="r">
              <a:defRPr/>
            </a:pPr>
            <a:endParaRPr lang="es-ES_tradnl" sz="2400" dirty="0" smtClean="0"/>
          </a:p>
        </p:txBody>
      </p:sp>
      <p:sp>
        <p:nvSpPr>
          <p:cNvPr id="91139" name="Text Box 6"/>
          <p:cNvSpPr txBox="1">
            <a:spLocks noChangeArrowheads="1"/>
          </p:cNvSpPr>
          <p:nvPr/>
        </p:nvSpPr>
        <p:spPr bwMode="auto">
          <a:xfrm>
            <a:off x="323850" y="2852738"/>
            <a:ext cx="8496300" cy="3016210"/>
          </a:xfrm>
          <a:prstGeom prst="rect">
            <a:avLst/>
          </a:prstGeom>
          <a:solidFill>
            <a:srgbClr val="FFC000"/>
          </a:solidFill>
          <a:ln w="57150">
            <a:solidFill>
              <a:srgbClr val="CC0000"/>
            </a:solidFill>
            <a:miter lim="800000"/>
            <a:headEnd/>
            <a:tailEnd/>
          </a:ln>
        </p:spPr>
        <p:txBody>
          <a:bodyPr>
            <a:spAutoFit/>
          </a:bodyPr>
          <a:lstStyle/>
          <a:p>
            <a:pPr indent="355600" algn="just" eaLnBrk="0" hangingPunct="0">
              <a:spcBef>
                <a:spcPts val="1200"/>
              </a:spcBef>
            </a:pPr>
            <a:r>
              <a:rPr lang="it-IT" dirty="0" smtClean="0"/>
              <a:t>In senso generale la temperanza consiste nella capacità di soddisfare i propri desideri con moderazione, in modo da non farsi sopraffare da essi. Quante volte ci lamentiamo perché non siamo più padroni dei nostri atti? Ci accorgiamo infatti che spesso non siamo più noi a dominare le cose che facciamo, ma sono esse a dominare noi. Abbiamo perciò bisogno di ripristinare il controllo della nostre scelte. La temperanza si collega allora all’equilibrio, all’autocontrollo, al senso dell’armonia, dell’ordine e della misura.</a:t>
            </a:r>
          </a:p>
          <a:p>
            <a:pPr indent="355600" algn="just" eaLnBrk="0" hangingPunct="0">
              <a:spcBef>
                <a:spcPts val="1200"/>
              </a:spcBef>
            </a:pPr>
            <a:r>
              <a:rPr lang="it-IT" dirty="0" smtClean="0"/>
              <a:t>Se l’uomo, come l’animale, seguisse liberamente il proprio istinto, finirebbe per diventare schiavo delle sue bramosie e delle sue passioni. Occorre allora un impegno ascetico, cioè una sorta di ginnastica dello spirito, che alleni la volontà e l’intelligenza ad evitare ciò che può nuocerle loro. </a:t>
            </a:r>
            <a:endParaRPr lang="es-ES_tradnl" dirty="0"/>
          </a:p>
        </p:txBody>
      </p:sp>
      <p:sp>
        <p:nvSpPr>
          <p:cNvPr id="91141" name="Text Box 3"/>
          <p:cNvSpPr txBox="1">
            <a:spLocks noChangeArrowheads="1"/>
          </p:cNvSpPr>
          <p:nvPr/>
        </p:nvSpPr>
        <p:spPr bwMode="auto">
          <a:xfrm>
            <a:off x="0" y="765175"/>
            <a:ext cx="9144000" cy="522288"/>
          </a:xfrm>
          <a:prstGeom prst="rect">
            <a:avLst/>
          </a:prstGeom>
          <a:blipFill dpi="0" rotWithShape="1">
            <a:blip r:embed="rId3" cstate="print"/>
            <a:srcRect/>
            <a:tile tx="0" ty="0" sx="100000" sy="100000" flip="none" algn="tl"/>
          </a:blipFill>
          <a:ln w="57150">
            <a:solidFill>
              <a:srgbClr val="C09200"/>
            </a:solidFill>
            <a:miter lim="800000"/>
            <a:headEnd/>
            <a:tailEnd/>
          </a:ln>
        </p:spPr>
        <p:txBody>
          <a:bodyPr>
            <a:spAutoFit/>
          </a:bodyPr>
          <a:lstStyle/>
          <a:p>
            <a:pPr algn="ctr" eaLnBrk="0" hangingPunct="0"/>
            <a:r>
              <a:rPr lang="es-ES_tradnl" sz="2800" b="1">
                <a:solidFill>
                  <a:srgbClr val="FF0000"/>
                </a:solidFill>
              </a:rPr>
              <a:t>Temperanza</a:t>
            </a:r>
          </a:p>
        </p:txBody>
      </p:sp>
      <p:sp>
        <p:nvSpPr>
          <p:cNvPr id="91142" name="Rettangolo 8"/>
          <p:cNvSpPr>
            <a:spLocks noChangeArrowheads="1"/>
          </p:cNvSpPr>
          <p:nvPr/>
        </p:nvSpPr>
        <p:spPr bwMode="auto">
          <a:xfrm>
            <a:off x="179512" y="1844824"/>
            <a:ext cx="8713787" cy="831850"/>
          </a:xfrm>
          <a:prstGeom prst="rect">
            <a:avLst/>
          </a:prstGeom>
          <a:noFill/>
          <a:ln w="9525">
            <a:noFill/>
            <a:miter lim="800000"/>
            <a:headEnd/>
            <a:tailEnd/>
          </a:ln>
        </p:spPr>
        <p:txBody>
          <a:bodyPr>
            <a:spAutoFit/>
          </a:bodyPr>
          <a:lstStyle/>
          <a:p>
            <a:pPr algn="ctr" eaLnBrk="0" hangingPunct="0"/>
            <a:r>
              <a:rPr lang="es-ES_tradnl" dirty="0">
                <a:solidFill>
                  <a:srgbClr val="000000"/>
                </a:solidFill>
              </a:rPr>
              <a:t>È la virtù morale che “</a:t>
            </a:r>
            <a:r>
              <a:rPr lang="it-IT" b="1" dirty="0">
                <a:solidFill>
                  <a:srgbClr val="008000"/>
                </a:solidFill>
              </a:rPr>
              <a:t>modera l’attrattiva dei piaceri e rende capaci di equilibrio nell’uso dei beni creati</a:t>
            </a:r>
            <a:r>
              <a:rPr lang="es-ES_tradnl" dirty="0">
                <a:solidFill>
                  <a:srgbClr val="000000"/>
                </a:solidFill>
              </a:rPr>
              <a:t>” (</a:t>
            </a:r>
            <a:r>
              <a:rPr lang="es-ES_tradnl" b="1" i="1" dirty="0">
                <a:solidFill>
                  <a:srgbClr val="000000"/>
                </a:solidFill>
              </a:rPr>
              <a:t>CCC</a:t>
            </a:r>
            <a:r>
              <a:rPr lang="es-ES_tradnl" b="1" dirty="0">
                <a:solidFill>
                  <a:srgbClr val="000000"/>
                </a:solidFill>
              </a:rPr>
              <a:t> 1809</a:t>
            </a:r>
            <a:r>
              <a:rPr lang="es-ES_tradnl" dirty="0">
                <a:solidFill>
                  <a:srgbClr val="000000"/>
                </a:solidFill>
              </a:rPr>
              <a:t>). </a:t>
            </a:r>
            <a:endParaRPr lang="it-IT" dirty="0"/>
          </a:p>
        </p:txBody>
      </p:sp>
      <p:pic>
        <p:nvPicPr>
          <p:cNvPr id="7" name="Picture 2" descr="http://www.peacetime.eu/feng_shui/wp-content/uploads/2013/02/bussola.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084168" y="188640"/>
            <a:ext cx="2839777" cy="1628800"/>
          </a:xfrm>
          <a:prstGeom prst="rect">
            <a:avLst/>
          </a:prstGeom>
          <a:noFill/>
        </p:spPr>
      </p:pic>
    </p:spTree>
  </p:cSld>
  <p:clrMapOvr>
    <a:masterClrMapping/>
  </p:clrMapOvr>
  <p:transition xmlns:p14="http://schemas.microsoft.com/office/powerpoint/2010/main">
    <p:circle/>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r"/>
            <a:r>
              <a:rPr lang="it-IT" dirty="0" smtClean="0"/>
              <a:t>Temperanza</a:t>
            </a:r>
            <a:endParaRPr lang="it-IT" dirty="0"/>
          </a:p>
        </p:txBody>
      </p:sp>
      <p:pic>
        <p:nvPicPr>
          <p:cNvPr id="50178" name="Picture 2" descr="C:\Users\Sandra\Desktop\virtù\temperanza ok.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95536" y="0"/>
            <a:ext cx="3520440" cy="6858000"/>
          </a:xfrm>
          <a:prstGeom prst="rect">
            <a:avLst/>
          </a:prstGeom>
          <a:noFill/>
        </p:spPr>
      </p:pic>
      <p:sp>
        <p:nvSpPr>
          <p:cNvPr id="4" name="Rettangolo 3"/>
          <p:cNvSpPr/>
          <p:nvPr/>
        </p:nvSpPr>
        <p:spPr>
          <a:xfrm>
            <a:off x="4427984" y="2492896"/>
            <a:ext cx="4572000" cy="1477328"/>
          </a:xfrm>
          <a:prstGeom prst="rect">
            <a:avLst/>
          </a:prstGeom>
        </p:spPr>
        <p:txBody>
          <a:bodyPr>
            <a:spAutoFit/>
          </a:bodyPr>
          <a:lstStyle/>
          <a:p>
            <a:r>
              <a:rPr lang="it-IT" dirty="0" smtClean="0"/>
              <a:t>E’ simboleggiata da una donna </a:t>
            </a:r>
          </a:p>
          <a:p>
            <a:r>
              <a:rPr lang="it-IT" dirty="0" smtClean="0"/>
              <a:t>che stempera il vino con l’acqua.</a:t>
            </a:r>
          </a:p>
          <a:p>
            <a:endParaRPr lang="it-IT" dirty="0" smtClean="0"/>
          </a:p>
          <a:p>
            <a:r>
              <a:rPr lang="it-IT" dirty="0" smtClean="0"/>
              <a:t>In altri casi è presente il simbolo delle briglie, simbolo di  capacità di controllo.</a:t>
            </a:r>
            <a:endParaRPr lang="it-IT"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51202" name="Segnaposto contenuto 2"/>
          <p:cNvSpPr>
            <a:spLocks noGrp="1"/>
          </p:cNvSpPr>
          <p:nvPr>
            <p:ph idx="1"/>
          </p:nvPr>
        </p:nvSpPr>
        <p:spPr>
          <a:xfrm>
            <a:off x="684213" y="1773238"/>
            <a:ext cx="7772400" cy="4114800"/>
          </a:xfrm>
          <a:solidFill>
            <a:srgbClr val="92D050"/>
          </a:solidFill>
        </p:spPr>
        <p:txBody>
          <a:bodyPr/>
          <a:lstStyle/>
          <a:p>
            <a:pPr marL="0" indent="0" algn="ctr">
              <a:buFontTx/>
              <a:buNone/>
            </a:pPr>
            <a:endParaRPr lang="it-IT" b="1" smtClean="0">
              <a:solidFill>
                <a:srgbClr val="C00000"/>
              </a:solidFill>
            </a:endParaRPr>
          </a:p>
          <a:p>
            <a:pPr marL="0" indent="0" algn="ctr">
              <a:buFontTx/>
              <a:buNone/>
            </a:pPr>
            <a:endParaRPr lang="it-IT" sz="2800" b="1" smtClean="0">
              <a:solidFill>
                <a:srgbClr val="C00000"/>
              </a:solidFill>
            </a:endParaRPr>
          </a:p>
        </p:txBody>
      </p:sp>
      <p:sp>
        <p:nvSpPr>
          <p:cNvPr id="4" name="Titolo 3"/>
          <p:cNvSpPr>
            <a:spLocks noGrp="1"/>
          </p:cNvSpPr>
          <p:nvPr>
            <p:ph type="title"/>
          </p:nvPr>
        </p:nvSpPr>
        <p:spPr/>
        <p:txBody>
          <a:bodyPr/>
          <a:lstStyle/>
          <a:p>
            <a:pPr>
              <a:defRPr/>
            </a:pPr>
            <a:r>
              <a:rPr lang="it-IT" b="1" cap="small" dirty="0" smtClean="0">
                <a:solidFill>
                  <a:srgbClr val="C00000"/>
                </a:solidFill>
              </a:rPr>
              <a:t>Per dare il meglio di </a:t>
            </a:r>
            <a:r>
              <a:rPr lang="it-IT" b="1" cap="small" dirty="0" err="1" smtClean="0">
                <a:solidFill>
                  <a:srgbClr val="C00000"/>
                </a:solidFill>
              </a:rPr>
              <a:t>se’</a:t>
            </a:r>
            <a:endParaRPr lang="it-IT" dirty="0"/>
          </a:p>
        </p:txBody>
      </p:sp>
      <p:pic>
        <p:nvPicPr>
          <p:cNvPr id="51204" name="Picture 7" descr="http://www.gliscritti.it/arte_fede/a_virtu/virt6.jpg"/>
          <p:cNvPicPr>
            <a:picLocks noChangeAspect="1" noChangeArrowheads="1"/>
          </p:cNvPicPr>
          <p:nvPr/>
        </p:nvPicPr>
        <p:blipFill>
          <a:blip r:embed="rId3" cstate="print">
            <a:clrChange>
              <a:clrFrom>
                <a:srgbClr val="F7F1D9"/>
              </a:clrFrom>
              <a:clrTo>
                <a:srgbClr val="F7F1D9">
                  <a:alpha val="0"/>
                </a:srgbClr>
              </a:clrTo>
            </a:clrChange>
          </a:blip>
          <a:srcRect/>
          <a:stretch>
            <a:fillRect/>
          </a:stretch>
        </p:blipFill>
        <p:spPr bwMode="auto">
          <a:xfrm>
            <a:off x="1692275" y="1844675"/>
            <a:ext cx="5630863" cy="4664075"/>
          </a:xfrm>
          <a:prstGeom prst="rect">
            <a:avLst/>
          </a:prstGeom>
          <a:noFill/>
          <a:ln w="9525">
            <a:noFill/>
            <a:miter lim="800000"/>
            <a:headEnd/>
            <a:tailEnd/>
          </a:ln>
        </p:spPr>
      </p:pic>
    </p:spTree>
  </p:cSld>
  <p:clrMapOvr>
    <a:masterClrMapping/>
  </p:clrMapOvr>
  <p:transition xmlns:p14="http://schemas.microsoft.com/office/powerpoint/2010/main">
    <p:wheel/>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0" y="0"/>
            <a:ext cx="9144000" cy="765175"/>
          </a:xfrm>
          <a:solidFill>
            <a:schemeClr val="folHlink"/>
          </a:solidFill>
        </p:spPr>
        <p:txBody>
          <a:bodyPr/>
          <a:lstStyle/>
          <a:p>
            <a:pPr>
              <a:defRPr/>
            </a:pPr>
            <a:r>
              <a:rPr lang="es-ES_tradnl" sz="4000" b="1" i="1" dirty="0" smtClean="0">
                <a:effectLst>
                  <a:outerShdw blurRad="38100" dist="38100" dir="2700000" algn="tl">
                    <a:srgbClr val="FFFFFF"/>
                  </a:outerShdw>
                </a:effectLst>
              </a:rPr>
              <a:t>VIRTU’</a:t>
            </a:r>
            <a:endParaRPr lang="es-ES_tradnl" sz="2400" dirty="0" smtClean="0"/>
          </a:p>
        </p:txBody>
      </p:sp>
      <p:sp>
        <p:nvSpPr>
          <p:cNvPr id="57347" name="Text Box 3"/>
          <p:cNvSpPr txBox="1">
            <a:spLocks noChangeArrowheads="1"/>
          </p:cNvSpPr>
          <p:nvPr/>
        </p:nvSpPr>
        <p:spPr bwMode="auto">
          <a:xfrm>
            <a:off x="323850" y="981075"/>
            <a:ext cx="8496300" cy="1692275"/>
          </a:xfrm>
          <a:prstGeom prst="rect">
            <a:avLst/>
          </a:prstGeom>
          <a:solidFill>
            <a:srgbClr val="FFC000"/>
          </a:solidFill>
          <a:ln w="76200" cmpd="tri">
            <a:solidFill>
              <a:srgbClr val="008000"/>
            </a:solidFill>
            <a:miter lim="800000"/>
            <a:headEnd/>
            <a:tailEnd/>
          </a:ln>
        </p:spPr>
        <p:txBody>
          <a:bodyPr>
            <a:spAutoFit/>
          </a:bodyPr>
          <a:lstStyle/>
          <a:p>
            <a:pPr algn="ctr" eaLnBrk="0" hangingPunct="0"/>
            <a:r>
              <a:rPr lang="es-ES_tradnl" sz="4000"/>
              <a:t> è una </a:t>
            </a:r>
            <a:r>
              <a:rPr lang="es-ES_tradnl" sz="4000" b="1">
                <a:solidFill>
                  <a:srgbClr val="CC0000"/>
                </a:solidFill>
              </a:rPr>
              <a:t>disposizione </a:t>
            </a:r>
            <a:r>
              <a:rPr lang="es-ES_tradnl" sz="4000" b="1" u="sng">
                <a:solidFill>
                  <a:srgbClr val="CC0000"/>
                </a:solidFill>
              </a:rPr>
              <a:t>abituale e ferma</a:t>
            </a:r>
            <a:r>
              <a:rPr lang="es-ES_tradnl" sz="4000" b="1">
                <a:solidFill>
                  <a:srgbClr val="CC0000"/>
                </a:solidFill>
              </a:rPr>
              <a:t> </a:t>
            </a:r>
          </a:p>
          <a:p>
            <a:pPr algn="ctr" eaLnBrk="0" hangingPunct="0"/>
            <a:r>
              <a:rPr lang="es-ES_tradnl" sz="4000" b="1">
                <a:solidFill>
                  <a:srgbClr val="CC0000"/>
                </a:solidFill>
              </a:rPr>
              <a:t>a fare il bene</a:t>
            </a:r>
            <a:r>
              <a:rPr lang="es-ES_tradnl" sz="4000"/>
              <a:t>.</a:t>
            </a:r>
          </a:p>
          <a:p>
            <a:pPr eaLnBrk="0" hangingPunct="0">
              <a:buFontTx/>
              <a:buChar char="-"/>
            </a:pPr>
            <a:endParaRPr lang="es-ES_tradnl"/>
          </a:p>
        </p:txBody>
      </p:sp>
      <p:sp>
        <p:nvSpPr>
          <p:cNvPr id="57348" name="CasellaDiTesto 7"/>
          <p:cNvSpPr txBox="1">
            <a:spLocks noChangeArrowheads="1"/>
          </p:cNvSpPr>
          <p:nvPr/>
        </p:nvSpPr>
        <p:spPr bwMode="auto">
          <a:xfrm>
            <a:off x="250825" y="2997200"/>
            <a:ext cx="4248150" cy="1862138"/>
          </a:xfrm>
          <a:prstGeom prst="rect">
            <a:avLst/>
          </a:prstGeom>
          <a:noFill/>
          <a:ln w="63500" cmpd="dbl">
            <a:solidFill>
              <a:schemeClr val="tx1"/>
            </a:solidFill>
            <a:miter lim="800000"/>
            <a:headEnd/>
            <a:tailEnd/>
          </a:ln>
        </p:spPr>
        <p:txBody>
          <a:bodyPr>
            <a:spAutoFit/>
          </a:bodyPr>
          <a:lstStyle/>
          <a:p>
            <a:pPr algn="just" eaLnBrk="0" hangingPunct="0"/>
            <a:r>
              <a:rPr lang="it-IT" sz="2300"/>
              <a:t>La virtù consente alla persona, non soltanto di </a:t>
            </a:r>
            <a:r>
              <a:rPr lang="it-IT" sz="2300" i="1"/>
              <a:t>compiere </a:t>
            </a:r>
            <a:r>
              <a:rPr lang="it-IT" sz="2300"/>
              <a:t>atti buoni, ma di </a:t>
            </a:r>
            <a:r>
              <a:rPr lang="it-IT" sz="2300" b="1">
                <a:solidFill>
                  <a:srgbClr val="FF0000"/>
                </a:solidFill>
              </a:rPr>
              <a:t>dare il meglio di sé</a:t>
            </a:r>
            <a:r>
              <a:rPr lang="it-IT" sz="2300"/>
              <a:t>, indirizzandola verso la sua  perfezione. </a:t>
            </a:r>
          </a:p>
        </p:txBody>
      </p:sp>
      <p:sp>
        <p:nvSpPr>
          <p:cNvPr id="57349" name="Rettangolo 7"/>
          <p:cNvSpPr>
            <a:spLocks noChangeArrowheads="1"/>
          </p:cNvSpPr>
          <p:nvPr/>
        </p:nvSpPr>
        <p:spPr bwMode="auto">
          <a:xfrm>
            <a:off x="1619250" y="4919663"/>
            <a:ext cx="4572000" cy="1938337"/>
          </a:xfrm>
          <a:prstGeom prst="rect">
            <a:avLst/>
          </a:prstGeom>
          <a:noFill/>
          <a:ln w="9525">
            <a:noFill/>
            <a:miter lim="800000"/>
            <a:headEnd/>
            <a:tailEnd/>
          </a:ln>
        </p:spPr>
        <p:txBody>
          <a:bodyPr>
            <a:spAutoFit/>
          </a:bodyPr>
          <a:lstStyle/>
          <a:p>
            <a:r>
              <a:rPr lang="it-IT"/>
              <a:t>Con tutte le proprie energie sensibili e spirituali la persona virtuosa </a:t>
            </a:r>
            <a:r>
              <a:rPr lang="it-IT" b="1"/>
              <a:t>tende verso </a:t>
            </a:r>
            <a:r>
              <a:rPr lang="it-IT"/>
              <a:t>il bene; </a:t>
            </a:r>
          </a:p>
          <a:p>
            <a:r>
              <a:rPr lang="it-IT" b="1"/>
              <a:t>lo ricerca </a:t>
            </a:r>
            <a:r>
              <a:rPr lang="it-IT"/>
              <a:t>e </a:t>
            </a:r>
            <a:r>
              <a:rPr lang="it-IT" b="1"/>
              <a:t>lo sceglie </a:t>
            </a:r>
            <a:r>
              <a:rPr lang="it-IT"/>
              <a:t>in azioni concrete. </a:t>
            </a:r>
          </a:p>
        </p:txBody>
      </p:sp>
      <p:pic>
        <p:nvPicPr>
          <p:cNvPr id="7177" name="Picture 9" descr="http://t2.gstatic.com/images?q=tbn:ANd9GcRTuEkCnsEBbXTcumXRhHtxaH5gWQYxeoGrLbPiaSMcEtLoVWMpCw"/>
          <p:cNvPicPr>
            <a:picLocks noChangeAspect="1" noChangeArrowheads="1"/>
          </p:cNvPicPr>
          <p:nvPr/>
        </p:nvPicPr>
        <p:blipFill>
          <a:blip r:embed="rId3" cstate="print"/>
          <a:srcRect/>
          <a:stretch>
            <a:fillRect/>
          </a:stretch>
        </p:blipFill>
        <p:spPr bwMode="auto">
          <a:xfrm>
            <a:off x="5651500" y="2492375"/>
            <a:ext cx="2803525" cy="3744913"/>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ext Box 3"/>
          <p:cNvSpPr txBox="1">
            <a:spLocks noChangeArrowheads="1"/>
          </p:cNvSpPr>
          <p:nvPr/>
        </p:nvSpPr>
        <p:spPr bwMode="auto">
          <a:xfrm>
            <a:off x="0" y="836613"/>
            <a:ext cx="9144000" cy="769937"/>
          </a:xfrm>
          <a:prstGeom prst="rect">
            <a:avLst/>
          </a:prstGeom>
          <a:solidFill>
            <a:srgbClr val="FF0000"/>
          </a:solidFill>
          <a:ln w="9525">
            <a:noFill/>
            <a:miter lim="800000"/>
            <a:headEnd/>
            <a:tailEnd/>
          </a:ln>
        </p:spPr>
        <p:txBody>
          <a:bodyPr>
            <a:spAutoFit/>
          </a:bodyPr>
          <a:lstStyle/>
          <a:p>
            <a:pPr algn="ctr" eaLnBrk="0" hangingPunct="0"/>
            <a:r>
              <a:rPr lang="es-ES_tradnl" sz="4400" b="1">
                <a:solidFill>
                  <a:schemeClr val="bg1"/>
                </a:solidFill>
              </a:rPr>
              <a:t>Divisione delle virtù</a:t>
            </a:r>
            <a:endParaRPr lang="es-ES_tradnl" sz="3600">
              <a:solidFill>
                <a:schemeClr val="bg1"/>
              </a:solidFill>
            </a:endParaRPr>
          </a:p>
        </p:txBody>
      </p:sp>
      <p:sp>
        <p:nvSpPr>
          <p:cNvPr id="61443" name="Text Box 13"/>
          <p:cNvSpPr txBox="1">
            <a:spLocks noChangeArrowheads="1"/>
          </p:cNvSpPr>
          <p:nvPr/>
        </p:nvSpPr>
        <p:spPr bwMode="auto">
          <a:xfrm>
            <a:off x="0" y="0"/>
            <a:ext cx="714375" cy="307975"/>
          </a:xfrm>
          <a:prstGeom prst="rect">
            <a:avLst/>
          </a:prstGeom>
          <a:noFill/>
          <a:ln w="9525">
            <a:noFill/>
            <a:miter lim="800000"/>
            <a:headEnd/>
            <a:tailEnd/>
          </a:ln>
        </p:spPr>
        <p:txBody>
          <a:bodyPr wrap="none">
            <a:spAutoFit/>
          </a:bodyPr>
          <a:lstStyle/>
          <a:p>
            <a:pPr eaLnBrk="0" hangingPunct="0"/>
            <a:r>
              <a:rPr lang="es-ES_tradnl" sz="1400"/>
              <a:t>MF  74</a:t>
            </a:r>
          </a:p>
        </p:txBody>
      </p:sp>
      <p:graphicFrame>
        <p:nvGraphicFramePr>
          <p:cNvPr id="14" name="Diagramma 13"/>
          <p:cNvGraphicFramePr/>
          <p:nvPr/>
        </p:nvGraphicFramePr>
        <p:xfrm>
          <a:off x="251520" y="1844824"/>
          <a:ext cx="8640960" cy="44644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ectangle 2"/>
          <p:cNvSpPr txBox="1">
            <a:spLocks noChangeArrowheads="1"/>
          </p:cNvSpPr>
          <p:nvPr/>
        </p:nvSpPr>
        <p:spPr bwMode="auto">
          <a:xfrm>
            <a:off x="0" y="-26988"/>
            <a:ext cx="9144000" cy="914401"/>
          </a:xfrm>
          <a:prstGeom prst="rect">
            <a:avLst/>
          </a:prstGeom>
          <a:solidFill>
            <a:schemeClr val="folHlink"/>
          </a:solidFill>
          <a:ln w="9525">
            <a:noFill/>
            <a:miter lim="800000"/>
            <a:headEnd/>
            <a:tailEnd/>
          </a:ln>
        </p:spPr>
        <p:txBody>
          <a:bodyPr anchor="ctr"/>
          <a:lstStyle/>
          <a:p>
            <a:pPr algn="r" eaLnBrk="0" hangingPunct="0">
              <a:defRPr/>
            </a:pPr>
            <a:endParaRPr lang="es-ES_tradnl" kern="0" dirty="0">
              <a:solidFill>
                <a:schemeClr val="tx2"/>
              </a:solidFill>
              <a:latin typeface="+mj-lt"/>
              <a:ea typeface="+mj-ea"/>
              <a:cs typeface="+mj-cs"/>
            </a:endParaRPr>
          </a:p>
        </p:txBody>
      </p:sp>
    </p:spTree>
  </p:cSld>
  <p:clrMapOvr>
    <a:masterClrMapping/>
  </p:clrMapOvr>
  <p:transition xmlns:p14="http://schemas.microsoft.com/office/powerpoint/2010/main">
    <p:checker dir="vert"/>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ext Box 3"/>
          <p:cNvSpPr txBox="1">
            <a:spLocks noChangeArrowheads="1"/>
          </p:cNvSpPr>
          <p:nvPr/>
        </p:nvSpPr>
        <p:spPr bwMode="auto">
          <a:xfrm>
            <a:off x="0" y="333375"/>
            <a:ext cx="9144000" cy="522288"/>
          </a:xfrm>
          <a:prstGeom prst="rect">
            <a:avLst/>
          </a:prstGeom>
          <a:solidFill>
            <a:srgbClr val="FFC000"/>
          </a:solidFill>
          <a:ln w="57150">
            <a:solidFill>
              <a:srgbClr val="D60093"/>
            </a:solidFill>
            <a:miter lim="800000"/>
            <a:headEnd/>
            <a:tailEnd/>
          </a:ln>
        </p:spPr>
        <p:txBody>
          <a:bodyPr>
            <a:spAutoFit/>
          </a:bodyPr>
          <a:lstStyle/>
          <a:p>
            <a:pPr algn="ctr" eaLnBrk="0" hangingPunct="0"/>
            <a:r>
              <a:rPr lang="es-ES_tradnl" sz="2800" b="1">
                <a:solidFill>
                  <a:srgbClr val="FF0000"/>
                </a:solidFill>
              </a:rPr>
              <a:t>Virtù umane</a:t>
            </a:r>
          </a:p>
        </p:txBody>
      </p:sp>
      <p:sp>
        <p:nvSpPr>
          <p:cNvPr id="4101" name="Text Box 5"/>
          <p:cNvSpPr txBox="1">
            <a:spLocks noChangeArrowheads="1"/>
          </p:cNvSpPr>
          <p:nvPr/>
        </p:nvSpPr>
        <p:spPr bwMode="auto">
          <a:xfrm>
            <a:off x="539750" y="1125538"/>
            <a:ext cx="8353425" cy="2800350"/>
          </a:xfrm>
          <a:prstGeom prst="rect">
            <a:avLst/>
          </a:prstGeom>
          <a:noFill/>
          <a:ln w="57150">
            <a:noFill/>
            <a:miter lim="800000"/>
            <a:headEnd/>
            <a:tailEnd/>
          </a:ln>
          <a:effectLst/>
        </p:spPr>
        <p:txBody>
          <a:bodyPr>
            <a:spAutoFit/>
          </a:bodyPr>
          <a:lstStyle/>
          <a:p>
            <a:pPr algn="just" eaLnBrk="0" hangingPunct="0">
              <a:defRPr/>
            </a:pPr>
            <a:r>
              <a:rPr lang="es-ES_tradnl" sz="2200" dirty="0">
                <a:latin typeface="Times New Roman"/>
              </a:rPr>
              <a:t>“</a:t>
            </a:r>
            <a:r>
              <a:rPr lang="it-IT" sz="2200" dirty="0">
                <a:latin typeface="Times New Roman"/>
              </a:rPr>
              <a:t>Le </a:t>
            </a:r>
            <a:r>
              <a:rPr lang="it-IT" sz="2200" b="1" i="1" dirty="0">
                <a:solidFill>
                  <a:srgbClr val="C00000"/>
                </a:solidFill>
                <a:latin typeface="Times New Roman"/>
              </a:rPr>
              <a:t>virtù umane </a:t>
            </a:r>
            <a:r>
              <a:rPr lang="it-IT" sz="2200" dirty="0">
                <a:latin typeface="Times New Roman"/>
              </a:rPr>
              <a:t>sono attitudini ferme, </a:t>
            </a:r>
            <a:r>
              <a:rPr lang="it-IT" sz="2200" b="1" dirty="0">
                <a:solidFill>
                  <a:srgbClr val="008000"/>
                </a:solidFill>
                <a:latin typeface="Times New Roman"/>
              </a:rPr>
              <a:t>disposizioni stabili</a:t>
            </a:r>
            <a:r>
              <a:rPr lang="it-IT" sz="2200" dirty="0">
                <a:latin typeface="Times New Roman"/>
              </a:rPr>
              <a:t>, perfezioni abituali dell’</a:t>
            </a:r>
            <a:r>
              <a:rPr lang="it-IT" sz="2200" b="1" dirty="0">
                <a:solidFill>
                  <a:srgbClr val="008000"/>
                </a:solidFill>
                <a:latin typeface="Times New Roman"/>
              </a:rPr>
              <a:t>intelligenza</a:t>
            </a:r>
            <a:r>
              <a:rPr lang="it-IT" sz="2200" dirty="0">
                <a:latin typeface="Times New Roman"/>
              </a:rPr>
              <a:t> e della </a:t>
            </a:r>
            <a:r>
              <a:rPr lang="it-IT" sz="2200" b="1" dirty="0">
                <a:solidFill>
                  <a:srgbClr val="008000"/>
                </a:solidFill>
                <a:latin typeface="Times New Roman"/>
              </a:rPr>
              <a:t>volontà</a:t>
            </a:r>
            <a:r>
              <a:rPr lang="it-IT" sz="2200" dirty="0">
                <a:latin typeface="Times New Roman"/>
              </a:rPr>
              <a:t> che regolano i nostri atti, ordinano le nostre passioni e guidano la nostra condotta </a:t>
            </a:r>
            <a:r>
              <a:rPr lang="it-IT" sz="2200" b="1" dirty="0">
                <a:solidFill>
                  <a:srgbClr val="008000"/>
                </a:solidFill>
                <a:latin typeface="Times New Roman"/>
              </a:rPr>
              <a:t>secondo la ragione e la fede</a:t>
            </a:r>
            <a:r>
              <a:rPr lang="it-IT" sz="2200" dirty="0">
                <a:latin typeface="Times New Roman"/>
              </a:rPr>
              <a:t>. Esse procurano </a:t>
            </a:r>
            <a:r>
              <a:rPr lang="it-IT" sz="2200" b="1" dirty="0">
                <a:solidFill>
                  <a:schemeClr val="accent2">
                    <a:lumMod val="75000"/>
                  </a:schemeClr>
                </a:solidFill>
                <a:latin typeface="Times New Roman"/>
              </a:rPr>
              <a:t>facilità, padronanza di sé e gioia </a:t>
            </a:r>
            <a:r>
              <a:rPr lang="it-IT" sz="2200" dirty="0">
                <a:latin typeface="Times New Roman"/>
              </a:rPr>
              <a:t>per condurre una vita moralmente buona. L’uomo virtuoso è colui che </a:t>
            </a:r>
            <a:r>
              <a:rPr lang="it-IT" sz="2200" b="1" dirty="0">
                <a:solidFill>
                  <a:schemeClr val="accent2">
                    <a:lumMod val="75000"/>
                  </a:schemeClr>
                </a:solidFill>
                <a:latin typeface="Times New Roman"/>
              </a:rPr>
              <a:t>liberamente</a:t>
            </a:r>
            <a:r>
              <a:rPr lang="it-IT" sz="2200" dirty="0">
                <a:latin typeface="Times New Roman"/>
              </a:rPr>
              <a:t> pratica il bene</a:t>
            </a:r>
            <a:r>
              <a:rPr lang="es-ES_tradnl" sz="2200" dirty="0">
                <a:latin typeface="Times New Roman"/>
              </a:rPr>
              <a:t>” (</a:t>
            </a:r>
            <a:r>
              <a:rPr lang="es-ES_tradnl" sz="2200" b="1" u="sng" dirty="0">
                <a:effectLst>
                  <a:outerShdw blurRad="38100" dist="38100" dir="2700000" algn="tl">
                    <a:srgbClr val="C0C0C0"/>
                  </a:outerShdw>
                </a:effectLst>
                <a:latin typeface="Times New Roman"/>
              </a:rPr>
              <a:t>CCC 1804</a:t>
            </a:r>
            <a:r>
              <a:rPr lang="es-ES_tradnl" sz="2200" dirty="0">
                <a:latin typeface="Times New Roman"/>
              </a:rPr>
              <a:t>). </a:t>
            </a:r>
          </a:p>
          <a:p>
            <a:pPr algn="just" eaLnBrk="0" hangingPunct="0">
              <a:defRPr/>
            </a:pPr>
            <a:endParaRPr lang="es-ES_tradnl" sz="2200" dirty="0">
              <a:latin typeface="Times New Roman"/>
            </a:endParaRPr>
          </a:p>
          <a:p>
            <a:pPr algn="just" eaLnBrk="0" hangingPunct="0">
              <a:defRPr/>
            </a:pPr>
            <a:r>
              <a:rPr lang="es-ES_tradnl" sz="2200" dirty="0">
                <a:latin typeface="Times New Roman"/>
              </a:rPr>
              <a:t>Queste virtù sono </a:t>
            </a:r>
            <a:r>
              <a:rPr lang="es-ES_tradnl" sz="2200" b="1" dirty="0">
                <a:solidFill>
                  <a:srgbClr val="CC0000"/>
                </a:solidFill>
                <a:latin typeface="Times New Roman"/>
              </a:rPr>
              <a:t>acquisite</a:t>
            </a:r>
            <a:r>
              <a:rPr lang="es-ES_tradnl" sz="2200" dirty="0">
                <a:latin typeface="Times New Roman"/>
              </a:rPr>
              <a:t>.</a:t>
            </a:r>
          </a:p>
        </p:txBody>
      </p:sp>
      <p:sp>
        <p:nvSpPr>
          <p:cNvPr id="62468" name="CasellaDiTesto 8"/>
          <p:cNvSpPr txBox="1">
            <a:spLocks noChangeArrowheads="1"/>
          </p:cNvSpPr>
          <p:nvPr/>
        </p:nvSpPr>
        <p:spPr bwMode="auto">
          <a:xfrm>
            <a:off x="0" y="4076700"/>
            <a:ext cx="9144000" cy="2122488"/>
          </a:xfrm>
          <a:prstGeom prst="rect">
            <a:avLst/>
          </a:prstGeom>
          <a:blipFill dpi="0" rotWithShape="1">
            <a:blip r:embed="rId3" cstate="print"/>
            <a:srcRect/>
            <a:tile tx="0" ty="0" sx="100000" sy="100000" flip="none" algn="tl"/>
          </a:blipFill>
          <a:ln w="9525">
            <a:noFill/>
            <a:miter lim="800000"/>
            <a:headEnd/>
            <a:tailEnd/>
          </a:ln>
        </p:spPr>
        <p:txBody>
          <a:bodyPr anchor="ctr">
            <a:spAutoFit/>
          </a:bodyPr>
          <a:lstStyle/>
          <a:p>
            <a:pPr marL="179388" algn="just" eaLnBrk="0" hangingPunct="0"/>
            <a:r>
              <a:rPr lang="it-IT" sz="2200"/>
              <a:t>Sono dette «acquisite», perché si acquisiscono mediante l’impegno dell’uomo (sempre sotto l’impulso dell’aiuto divino). Mediante il dominio dell’istinto, regolano gli atti umani in modo che siano coerenti con la natura razionale della persona. In questo modo le virtù umane ottengono il dominio della spontaneità e diventano razionali: danno equilibrio e disposizione a operare il bene.  </a:t>
            </a:r>
          </a:p>
        </p:txBody>
      </p:sp>
    </p:spTree>
  </p:cSld>
  <p:clrMapOvr>
    <a:masterClrMapping/>
  </p:clrMapOvr>
  <p:transition xmlns:p14="http://schemas.microsoft.com/office/powerpoint/2010/main">
    <p:strips dir="rd"/>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ext Box 3"/>
          <p:cNvSpPr txBox="1">
            <a:spLocks noChangeArrowheads="1"/>
          </p:cNvSpPr>
          <p:nvPr/>
        </p:nvSpPr>
        <p:spPr bwMode="auto">
          <a:xfrm>
            <a:off x="0" y="0"/>
            <a:ext cx="9144000" cy="523875"/>
          </a:xfrm>
          <a:prstGeom prst="rect">
            <a:avLst/>
          </a:prstGeom>
          <a:solidFill>
            <a:srgbClr val="FFC000"/>
          </a:solidFill>
          <a:ln w="57150">
            <a:solidFill>
              <a:srgbClr val="D60093"/>
            </a:solidFill>
            <a:miter lim="800000"/>
            <a:headEnd/>
            <a:tailEnd/>
          </a:ln>
        </p:spPr>
        <p:txBody>
          <a:bodyPr>
            <a:spAutoFit/>
          </a:bodyPr>
          <a:lstStyle/>
          <a:p>
            <a:pPr algn="ctr" eaLnBrk="0" hangingPunct="0"/>
            <a:r>
              <a:rPr lang="es-ES_tradnl" sz="2800" b="1">
                <a:solidFill>
                  <a:srgbClr val="FF0000"/>
                </a:solidFill>
              </a:rPr>
              <a:t>Virtù cardinali</a:t>
            </a:r>
          </a:p>
        </p:txBody>
      </p:sp>
      <p:sp>
        <p:nvSpPr>
          <p:cNvPr id="4101" name="Text Box 5"/>
          <p:cNvSpPr txBox="1">
            <a:spLocks noChangeArrowheads="1"/>
          </p:cNvSpPr>
          <p:nvPr/>
        </p:nvSpPr>
        <p:spPr bwMode="auto">
          <a:xfrm>
            <a:off x="4067175" y="765175"/>
            <a:ext cx="4826000" cy="5632450"/>
          </a:xfrm>
          <a:prstGeom prst="rect">
            <a:avLst/>
          </a:prstGeom>
          <a:noFill/>
          <a:ln w="88900" cmpd="thinThick">
            <a:solidFill>
              <a:srgbClr val="C00000"/>
            </a:solidFill>
            <a:miter lim="800000"/>
            <a:headEnd/>
            <a:tailEnd/>
          </a:ln>
          <a:effectLst/>
        </p:spPr>
        <p:txBody>
          <a:bodyPr>
            <a:spAutoFit/>
          </a:bodyPr>
          <a:lstStyle/>
          <a:p>
            <a:pPr indent="355600" eaLnBrk="0" hangingPunct="0">
              <a:defRPr/>
            </a:pPr>
            <a:r>
              <a:rPr lang="it-IT" dirty="0">
                <a:latin typeface="Times New Roman"/>
              </a:rPr>
              <a:t>Si dicono «</a:t>
            </a:r>
            <a:r>
              <a:rPr lang="it-IT" b="1" i="1" dirty="0">
                <a:solidFill>
                  <a:srgbClr val="FF0000"/>
                </a:solidFill>
                <a:latin typeface="Times New Roman"/>
              </a:rPr>
              <a:t>cardinali</a:t>
            </a:r>
            <a:r>
              <a:rPr lang="it-IT" dirty="0">
                <a:latin typeface="Times New Roman"/>
              </a:rPr>
              <a:t>» per     </a:t>
            </a:r>
          </a:p>
          <a:p>
            <a:pPr indent="355600" eaLnBrk="0" hangingPunct="0">
              <a:defRPr/>
            </a:pPr>
            <a:r>
              <a:rPr lang="it-IT" dirty="0">
                <a:latin typeface="Times New Roman"/>
              </a:rPr>
              <a:t> l’importanza che hanno nel </a:t>
            </a:r>
          </a:p>
          <a:p>
            <a:pPr indent="355600" eaLnBrk="0" hangingPunct="0">
              <a:defRPr/>
            </a:pPr>
            <a:r>
              <a:rPr lang="it-IT" dirty="0">
                <a:latin typeface="Times New Roman"/>
              </a:rPr>
              <a:t>comportamento morale, dato che </a:t>
            </a:r>
          </a:p>
          <a:p>
            <a:pPr indent="355600" eaLnBrk="0" hangingPunct="0">
              <a:defRPr/>
            </a:pPr>
            <a:r>
              <a:rPr lang="it-IT" dirty="0">
                <a:latin typeface="Times New Roman"/>
              </a:rPr>
              <a:t>sono come il «cardine» o perno </a:t>
            </a:r>
          </a:p>
          <a:p>
            <a:pPr indent="355600" eaLnBrk="0" hangingPunct="0">
              <a:defRPr/>
            </a:pPr>
            <a:r>
              <a:rPr lang="it-IT" dirty="0">
                <a:latin typeface="Times New Roman"/>
              </a:rPr>
              <a:t>dell’agire morale. </a:t>
            </a:r>
          </a:p>
          <a:p>
            <a:pPr algn="ctr" eaLnBrk="0" hangingPunct="0">
              <a:defRPr/>
            </a:pPr>
            <a:endParaRPr lang="it-IT" b="1" dirty="0">
              <a:solidFill>
                <a:srgbClr val="C00000"/>
              </a:solidFill>
              <a:latin typeface="Times New Roman"/>
            </a:endParaRPr>
          </a:p>
          <a:p>
            <a:pPr algn="ctr" eaLnBrk="0" hangingPunct="0">
              <a:defRPr/>
            </a:pPr>
            <a:r>
              <a:rPr lang="it-IT" b="1" dirty="0">
                <a:solidFill>
                  <a:srgbClr val="C00000"/>
                </a:solidFill>
                <a:latin typeface="Times New Roman"/>
              </a:rPr>
              <a:t>«Se uno ama la giustizia, le virtù sono il frutto delle sue fatiche. </a:t>
            </a:r>
          </a:p>
          <a:p>
            <a:pPr algn="ctr" eaLnBrk="0" hangingPunct="0">
              <a:defRPr/>
            </a:pPr>
            <a:r>
              <a:rPr lang="it-IT" b="1" dirty="0">
                <a:solidFill>
                  <a:srgbClr val="C00000"/>
                </a:solidFill>
                <a:latin typeface="Times New Roman"/>
              </a:rPr>
              <a:t>Essa insegna infatti </a:t>
            </a:r>
          </a:p>
          <a:p>
            <a:pPr algn="ctr" eaLnBrk="0" hangingPunct="0">
              <a:defRPr/>
            </a:pPr>
            <a:r>
              <a:rPr lang="it-IT" b="1" dirty="0">
                <a:solidFill>
                  <a:srgbClr val="C00000"/>
                </a:solidFill>
                <a:latin typeface="Times New Roman"/>
              </a:rPr>
              <a:t>la </a:t>
            </a:r>
            <a:r>
              <a:rPr lang="it-IT" b="1" i="1" dirty="0">
                <a:solidFill>
                  <a:schemeClr val="accent2">
                    <a:lumMod val="75000"/>
                  </a:schemeClr>
                </a:solidFill>
                <a:latin typeface="Times New Roman"/>
              </a:rPr>
              <a:t>temperanza</a:t>
            </a:r>
            <a:r>
              <a:rPr lang="it-IT" b="1" dirty="0">
                <a:solidFill>
                  <a:srgbClr val="C00000"/>
                </a:solidFill>
                <a:latin typeface="Times New Roman"/>
              </a:rPr>
              <a:t> e la </a:t>
            </a:r>
            <a:r>
              <a:rPr lang="it-IT" b="1" i="1" dirty="0">
                <a:solidFill>
                  <a:schemeClr val="accent2">
                    <a:lumMod val="75000"/>
                  </a:schemeClr>
                </a:solidFill>
                <a:latin typeface="Times New Roman"/>
              </a:rPr>
              <a:t>prudenza</a:t>
            </a:r>
            <a:r>
              <a:rPr lang="it-IT" b="1" dirty="0">
                <a:solidFill>
                  <a:srgbClr val="C00000"/>
                </a:solidFill>
                <a:latin typeface="Times New Roman"/>
              </a:rPr>
              <a:t>, </a:t>
            </a:r>
          </a:p>
          <a:p>
            <a:pPr algn="ctr" eaLnBrk="0" hangingPunct="0">
              <a:defRPr/>
            </a:pPr>
            <a:r>
              <a:rPr lang="it-IT" b="1" dirty="0">
                <a:solidFill>
                  <a:srgbClr val="C00000"/>
                </a:solidFill>
                <a:latin typeface="Times New Roman"/>
              </a:rPr>
              <a:t>la </a:t>
            </a:r>
            <a:r>
              <a:rPr lang="it-IT" b="1" i="1" dirty="0">
                <a:solidFill>
                  <a:schemeClr val="accent2">
                    <a:lumMod val="75000"/>
                  </a:schemeClr>
                </a:solidFill>
                <a:latin typeface="Times New Roman"/>
              </a:rPr>
              <a:t>giustizia</a:t>
            </a:r>
            <a:r>
              <a:rPr lang="it-IT" b="1" dirty="0">
                <a:solidFill>
                  <a:srgbClr val="C00000"/>
                </a:solidFill>
                <a:latin typeface="Times New Roman"/>
              </a:rPr>
              <a:t> e la </a:t>
            </a:r>
            <a:r>
              <a:rPr lang="it-IT" b="1" i="1" dirty="0">
                <a:solidFill>
                  <a:schemeClr val="accent2">
                    <a:lumMod val="75000"/>
                  </a:schemeClr>
                </a:solidFill>
                <a:latin typeface="Times New Roman"/>
              </a:rPr>
              <a:t>fortezza</a:t>
            </a:r>
            <a:r>
              <a:rPr lang="it-IT" b="1" dirty="0">
                <a:solidFill>
                  <a:srgbClr val="C00000"/>
                </a:solidFill>
                <a:latin typeface="Times New Roman"/>
              </a:rPr>
              <a:t>, </a:t>
            </a:r>
          </a:p>
          <a:p>
            <a:pPr algn="ctr" eaLnBrk="0" hangingPunct="0">
              <a:defRPr/>
            </a:pPr>
            <a:r>
              <a:rPr lang="it-IT" b="1" dirty="0">
                <a:solidFill>
                  <a:srgbClr val="C00000"/>
                </a:solidFill>
                <a:latin typeface="Times New Roman"/>
              </a:rPr>
              <a:t>delle quali nulla è più utile agli uomini nella vita» </a:t>
            </a:r>
          </a:p>
          <a:p>
            <a:pPr algn="ctr" eaLnBrk="0" hangingPunct="0">
              <a:defRPr/>
            </a:pPr>
            <a:endParaRPr lang="it-IT" b="1" dirty="0">
              <a:solidFill>
                <a:srgbClr val="C00000"/>
              </a:solidFill>
              <a:latin typeface="Times New Roman"/>
            </a:endParaRPr>
          </a:p>
          <a:p>
            <a:pPr algn="ctr" eaLnBrk="0" hangingPunct="0">
              <a:defRPr/>
            </a:pPr>
            <a:r>
              <a:rPr lang="it-IT" b="1" dirty="0">
                <a:solidFill>
                  <a:srgbClr val="C00000"/>
                </a:solidFill>
                <a:latin typeface="Times New Roman"/>
              </a:rPr>
              <a:t>(</a:t>
            </a:r>
            <a:r>
              <a:rPr lang="it-IT" b="1" i="1" dirty="0" err="1">
                <a:solidFill>
                  <a:srgbClr val="C00000"/>
                </a:solidFill>
                <a:latin typeface="Times New Roman"/>
              </a:rPr>
              <a:t>Sap</a:t>
            </a:r>
            <a:r>
              <a:rPr lang="it-IT" b="1" i="1" dirty="0">
                <a:solidFill>
                  <a:srgbClr val="C00000"/>
                </a:solidFill>
                <a:latin typeface="Times New Roman"/>
              </a:rPr>
              <a:t> </a:t>
            </a:r>
            <a:r>
              <a:rPr lang="it-IT" b="1" dirty="0">
                <a:solidFill>
                  <a:srgbClr val="C00000"/>
                </a:solidFill>
                <a:latin typeface="Times New Roman"/>
              </a:rPr>
              <a:t>8, 7).</a:t>
            </a:r>
            <a:endParaRPr lang="es-ES_tradnl" b="1" dirty="0">
              <a:solidFill>
                <a:srgbClr val="C00000"/>
              </a:solidFill>
              <a:latin typeface="Times New Roman"/>
            </a:endParaRPr>
          </a:p>
        </p:txBody>
      </p:sp>
      <p:pic>
        <p:nvPicPr>
          <p:cNvPr id="12295" name="Picture 7" descr="http://2.bp.blogspot.com/-SYtBS0ybO8Q/T1v02_CcZ6I/AAAAAAAABKE/aQW-T3PDjdo/s1600/02+Guicciardini+-+Madonna+del+Latte+e+delle+sette+virt%25C3%25B9+cardinali+teologali+Sala+Municipio+Comune+San+Miniato.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9512" y="764704"/>
            <a:ext cx="3184525" cy="3644900"/>
          </a:xfrm>
          <a:prstGeom prst="rect">
            <a:avLst/>
          </a:prstGeom>
          <a:ln>
            <a:noFill/>
          </a:ln>
          <a:effectLst>
            <a:outerShdw blurRad="292100" dist="139700" dir="2700000" algn="tl" rotWithShape="0">
              <a:srgbClr val="333333">
                <a:alpha val="65000"/>
              </a:srgbClr>
            </a:outerShdw>
          </a:effectLst>
        </p:spPr>
      </p:pic>
      <p:pic>
        <p:nvPicPr>
          <p:cNvPr id="14338" name="Picture 2" descr="http://t0.gstatic.com/images?q=tbn:ANd9GcQT0FZKRvbK7DHcglzVHXhJjjNCcw9LHM9iI4atumbb575a9qkt"/>
          <p:cNvPicPr>
            <a:picLocks noChangeAspect="1" noChangeArrowheads="1"/>
          </p:cNvPicPr>
          <p:nvPr/>
        </p:nvPicPr>
        <p:blipFill>
          <a:blip r:embed="rId4" cstate="print"/>
          <a:srcRect/>
          <a:stretch>
            <a:fillRect/>
          </a:stretch>
        </p:blipFill>
        <p:spPr bwMode="auto">
          <a:xfrm rot="433345">
            <a:off x="1772678" y="3344340"/>
            <a:ext cx="1971580" cy="314481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xmlns:p14="http://schemas.microsoft.com/office/powerpoint/2010/main">
    <p:strips dir="rd"/>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ext Box 6"/>
          <p:cNvSpPr txBox="1">
            <a:spLocks noChangeArrowheads="1"/>
          </p:cNvSpPr>
          <p:nvPr/>
        </p:nvSpPr>
        <p:spPr bwMode="auto">
          <a:xfrm>
            <a:off x="179512" y="4941168"/>
            <a:ext cx="8785225" cy="1200150"/>
          </a:xfrm>
          <a:prstGeom prst="rect">
            <a:avLst/>
          </a:prstGeom>
          <a:noFill/>
          <a:ln w="57150">
            <a:solidFill>
              <a:srgbClr val="D60093"/>
            </a:solidFill>
            <a:miter lim="800000"/>
            <a:headEnd/>
            <a:tailEnd/>
          </a:ln>
        </p:spPr>
        <p:txBody>
          <a:bodyPr>
            <a:spAutoFit/>
          </a:bodyPr>
          <a:lstStyle/>
          <a:p>
            <a:pPr eaLnBrk="0" hangingPunct="0"/>
            <a:r>
              <a:rPr lang="es-ES_tradnl"/>
              <a:t>“</a:t>
            </a:r>
            <a:r>
              <a:rPr lang="it-IT"/>
              <a:t>La prudenza è la virtù che </a:t>
            </a:r>
            <a:r>
              <a:rPr lang="it-IT" b="1">
                <a:solidFill>
                  <a:srgbClr val="008000"/>
                </a:solidFill>
              </a:rPr>
              <a:t>dispone la ragione pratica a discernere in ogni circostanza </a:t>
            </a:r>
            <a:r>
              <a:rPr lang="it-IT"/>
              <a:t>il nostro vero bene e a </a:t>
            </a:r>
            <a:r>
              <a:rPr lang="it-IT" b="1">
                <a:solidFill>
                  <a:srgbClr val="008000"/>
                </a:solidFill>
              </a:rPr>
              <a:t>scegliere i mezzi </a:t>
            </a:r>
            <a:r>
              <a:rPr lang="it-IT"/>
              <a:t>adeguati per compierlo</a:t>
            </a:r>
            <a:r>
              <a:rPr lang="es-ES_tradnl"/>
              <a:t>” (</a:t>
            </a:r>
            <a:r>
              <a:rPr lang="es-ES_tradnl" b="1" i="1"/>
              <a:t>CCC</a:t>
            </a:r>
            <a:r>
              <a:rPr lang="es-ES_tradnl" b="1"/>
              <a:t> 1806</a:t>
            </a:r>
            <a:r>
              <a:rPr lang="es-ES_tradnl"/>
              <a:t>).</a:t>
            </a:r>
          </a:p>
        </p:txBody>
      </p:sp>
      <p:sp>
        <p:nvSpPr>
          <p:cNvPr id="64515" name="Text Box 3"/>
          <p:cNvSpPr txBox="1">
            <a:spLocks noChangeArrowheads="1"/>
          </p:cNvSpPr>
          <p:nvPr/>
        </p:nvSpPr>
        <p:spPr bwMode="auto">
          <a:xfrm>
            <a:off x="0" y="549275"/>
            <a:ext cx="9144000" cy="523875"/>
          </a:xfrm>
          <a:prstGeom prst="rect">
            <a:avLst/>
          </a:prstGeom>
          <a:blipFill dpi="0" rotWithShape="1">
            <a:blip r:embed="rId3" cstate="print"/>
            <a:srcRect/>
            <a:tile tx="0" ty="0" sx="100000" sy="100000" flip="none" algn="tl"/>
          </a:blipFill>
          <a:ln w="57150">
            <a:solidFill>
              <a:srgbClr val="C09200"/>
            </a:solidFill>
            <a:miter lim="800000"/>
            <a:headEnd/>
            <a:tailEnd/>
          </a:ln>
        </p:spPr>
        <p:txBody>
          <a:bodyPr>
            <a:spAutoFit/>
          </a:bodyPr>
          <a:lstStyle/>
          <a:p>
            <a:pPr algn="ctr" eaLnBrk="0" hangingPunct="0"/>
            <a:r>
              <a:rPr lang="es-ES_tradnl" sz="2800" b="1">
                <a:solidFill>
                  <a:srgbClr val="C00000"/>
                </a:solidFill>
              </a:rPr>
              <a:t>Prudenza</a:t>
            </a:r>
          </a:p>
        </p:txBody>
      </p:sp>
      <p:sp>
        <p:nvSpPr>
          <p:cNvPr id="64516" name="Rettangolo 8"/>
          <p:cNvSpPr>
            <a:spLocks noChangeArrowheads="1"/>
          </p:cNvSpPr>
          <p:nvPr/>
        </p:nvSpPr>
        <p:spPr bwMode="auto">
          <a:xfrm>
            <a:off x="899592" y="2132856"/>
            <a:ext cx="7344816" cy="2308324"/>
          </a:xfrm>
          <a:prstGeom prst="rect">
            <a:avLst/>
          </a:prstGeom>
          <a:noFill/>
          <a:ln w="9525">
            <a:noFill/>
            <a:miter lim="800000"/>
            <a:headEnd/>
            <a:tailEnd/>
          </a:ln>
        </p:spPr>
        <p:txBody>
          <a:bodyPr wrap="square">
            <a:spAutoFit/>
          </a:bodyPr>
          <a:lstStyle/>
          <a:p>
            <a:r>
              <a:rPr lang="it-IT" dirty="0" smtClean="0"/>
              <a:t>Da un punto di vista strettamente biblico la prudenza evoca essenzialmente il dono della Sapienza, cioè la capacità di vedere ogni cosa alla luce di Dio, facendosi istruire da Lui circa le decisioni da prendere. Concretamente la prudenza consiste nel discernimento, cioè nella capacità di distinguere il vero dal falso e il bene dal male, al fine di agire con senso di responsabilità, cioè facendosi carico delle conseguenze delle proprie azioni. L’uomo prudente allora non è tanto l’indeciso, il cauto, il titubante, ma al contrario è uno che sa decidere con sano realismo, non tentenna e  non ha paura di osare.</a:t>
            </a:r>
            <a:endParaRPr lang="it-IT" dirty="0"/>
          </a:p>
        </p:txBody>
      </p:sp>
      <p:pic>
        <p:nvPicPr>
          <p:cNvPr id="22530" name="Picture 2" descr="http://www.peacetime.eu/feng_shui/wp-content/uploads/2013/02/bussola.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084168" y="0"/>
            <a:ext cx="2839777" cy="1628800"/>
          </a:xfrm>
          <a:prstGeom prst="rect">
            <a:avLst/>
          </a:prstGeom>
          <a:noFill/>
        </p:spPr>
      </p:pic>
    </p:spTree>
  </p:cSld>
  <p:clrMapOvr>
    <a:masterClrMapping/>
  </p:clrMapOvr>
  <p:transition xmlns:p14="http://schemas.microsoft.com/office/powerpoint/2010/main">
    <p:circle/>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r"/>
            <a:r>
              <a:rPr lang="it-IT" dirty="0" smtClean="0"/>
              <a:t>Prudenza</a:t>
            </a:r>
            <a:endParaRPr lang="it-IT" dirty="0"/>
          </a:p>
        </p:txBody>
      </p:sp>
      <p:pic>
        <p:nvPicPr>
          <p:cNvPr id="49154" name="Picture 2" descr="C:\Users\Sandra\Desktop\virtù\prudenza.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9512" y="-243408"/>
            <a:ext cx="3621024" cy="6858000"/>
          </a:xfrm>
          <a:prstGeom prst="rect">
            <a:avLst/>
          </a:prstGeom>
          <a:noFill/>
        </p:spPr>
      </p:pic>
      <p:sp>
        <p:nvSpPr>
          <p:cNvPr id="4" name="CasellaDiTesto 3"/>
          <p:cNvSpPr txBox="1"/>
          <p:nvPr/>
        </p:nvSpPr>
        <p:spPr>
          <a:xfrm>
            <a:off x="4067944" y="1988840"/>
            <a:ext cx="4824536" cy="4524315"/>
          </a:xfrm>
          <a:prstGeom prst="rect">
            <a:avLst/>
          </a:prstGeom>
          <a:noFill/>
        </p:spPr>
        <p:txBody>
          <a:bodyPr wrap="square" rtlCol="0">
            <a:spAutoFit/>
          </a:bodyPr>
          <a:lstStyle/>
          <a:p>
            <a:r>
              <a:rPr lang="it-IT" dirty="0" smtClean="0"/>
              <a:t>Regge in mano uno </a:t>
            </a:r>
            <a:r>
              <a:rPr lang="it-IT" b="1" dirty="0" smtClean="0"/>
              <a:t>specchio</a:t>
            </a:r>
            <a:r>
              <a:rPr lang="it-IT" dirty="0" smtClean="0"/>
              <a:t> col quale si guarda alle spalle e contemporaneamente di vede così com’è.</a:t>
            </a:r>
          </a:p>
          <a:p>
            <a:r>
              <a:rPr lang="it-IT" dirty="0" smtClean="0"/>
              <a:t>Tale attributo iconografico deriva dal passo del Libro della Sapienza che dice: </a:t>
            </a:r>
          </a:p>
          <a:p>
            <a:pPr algn="ctr"/>
            <a:r>
              <a:rPr lang="it-IT" dirty="0" smtClean="0"/>
              <a:t>“</a:t>
            </a:r>
            <a:r>
              <a:rPr lang="it-IT" i="1" dirty="0" smtClean="0"/>
              <a:t>La sapienza è uno splendido riverbero della luce eterna, specchio puro dell’attività di Dio, immagine della sua bontà</a:t>
            </a:r>
            <a:r>
              <a:rPr lang="it-IT" dirty="0" smtClean="0"/>
              <a:t>” (</a:t>
            </a:r>
            <a:r>
              <a:rPr lang="it-IT" dirty="0" err="1" smtClean="0"/>
              <a:t>Sap</a:t>
            </a:r>
            <a:r>
              <a:rPr lang="it-IT" dirty="0" smtClean="0"/>
              <a:t> 8,26).  </a:t>
            </a:r>
          </a:p>
          <a:p>
            <a:pPr algn="ctr"/>
            <a:endParaRPr lang="it-IT" dirty="0" smtClean="0"/>
          </a:p>
          <a:p>
            <a:r>
              <a:rPr lang="it-IT" dirty="0" smtClean="0"/>
              <a:t>Nell’altra mano la Prudenza regge un </a:t>
            </a:r>
            <a:r>
              <a:rPr lang="it-IT" b="1" dirty="0" smtClean="0"/>
              <a:t>serpente</a:t>
            </a:r>
            <a:r>
              <a:rPr lang="it-IT" dirty="0" smtClean="0"/>
              <a:t>. Anche questo attributo deriva dalla Sacra Scrittura e precisamente dal passo evangelico di Matteo dove Gesù afferma: </a:t>
            </a:r>
          </a:p>
          <a:p>
            <a:pPr algn="ctr"/>
            <a:r>
              <a:rPr lang="it-IT" i="1" dirty="0" smtClean="0"/>
              <a:t>“Siate dunque prudenti come serpenti e semplici come colombe” (Mt 10,16).</a:t>
            </a:r>
          </a:p>
          <a:p>
            <a:r>
              <a:rPr lang="it-IT" dirty="0" smtClean="0"/>
              <a:t> </a:t>
            </a:r>
            <a:endParaRPr lang="it-IT"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ext Box 4"/>
          <p:cNvSpPr txBox="1">
            <a:spLocks noChangeArrowheads="1"/>
          </p:cNvSpPr>
          <p:nvPr/>
        </p:nvSpPr>
        <p:spPr bwMode="auto">
          <a:xfrm>
            <a:off x="1660525" y="1108075"/>
            <a:ext cx="184150" cy="457200"/>
          </a:xfrm>
          <a:prstGeom prst="rect">
            <a:avLst/>
          </a:prstGeom>
          <a:noFill/>
          <a:ln w="9525">
            <a:noFill/>
            <a:miter lim="800000"/>
            <a:headEnd/>
            <a:tailEnd/>
          </a:ln>
        </p:spPr>
        <p:txBody>
          <a:bodyPr wrap="none">
            <a:spAutoFit/>
          </a:bodyPr>
          <a:lstStyle/>
          <a:p>
            <a:pPr eaLnBrk="0" hangingPunct="0"/>
            <a:endParaRPr lang="it-IT"/>
          </a:p>
        </p:txBody>
      </p:sp>
      <p:sp>
        <p:nvSpPr>
          <p:cNvPr id="72707" name="Text Box 5"/>
          <p:cNvSpPr txBox="1">
            <a:spLocks noChangeArrowheads="1"/>
          </p:cNvSpPr>
          <p:nvPr/>
        </p:nvSpPr>
        <p:spPr bwMode="auto">
          <a:xfrm>
            <a:off x="395288" y="2997200"/>
            <a:ext cx="8569325" cy="2062103"/>
          </a:xfrm>
          <a:prstGeom prst="rect">
            <a:avLst/>
          </a:prstGeom>
          <a:noFill/>
          <a:ln w="57150">
            <a:noFill/>
            <a:prstDash val="lgDash"/>
            <a:miter lim="800000"/>
            <a:headEnd/>
            <a:tailEnd/>
          </a:ln>
        </p:spPr>
        <p:txBody>
          <a:bodyPr>
            <a:spAutoFit/>
          </a:bodyPr>
          <a:lstStyle/>
          <a:p>
            <a:pPr algn="just" eaLnBrk="0" hangingPunct="0">
              <a:spcBef>
                <a:spcPts val="1200"/>
              </a:spcBef>
              <a:buClr>
                <a:srgbClr val="FF0000"/>
              </a:buClr>
              <a:buFont typeface="Wingdings" pitchFamily="2" charset="2"/>
              <a:buChar char="Ø"/>
            </a:pPr>
            <a:r>
              <a:rPr lang="es-ES_tradnl" dirty="0"/>
              <a:t> </a:t>
            </a:r>
            <a:r>
              <a:rPr lang="it-IT" b="1" dirty="0">
                <a:solidFill>
                  <a:srgbClr val="008000"/>
                </a:solidFill>
              </a:rPr>
              <a:t>riferita a Dio: </a:t>
            </a:r>
            <a:r>
              <a:rPr lang="it-IT" dirty="0"/>
              <a:t>in questo caso non si può essere equi perché una creatura non può restituire a Dio ciò che da Lui ha ricevuto</a:t>
            </a:r>
            <a:r>
              <a:rPr lang="es-ES_tradnl" dirty="0"/>
              <a:t>.</a:t>
            </a:r>
          </a:p>
          <a:p>
            <a:pPr algn="just" eaLnBrk="0" hangingPunct="0">
              <a:spcBef>
                <a:spcPts val="1200"/>
              </a:spcBef>
              <a:buClr>
                <a:srgbClr val="FF0000"/>
              </a:buClr>
              <a:buFont typeface="Wingdings" pitchFamily="2" charset="2"/>
              <a:buChar char="Ø"/>
            </a:pPr>
            <a:r>
              <a:rPr lang="es-ES_tradnl" dirty="0"/>
              <a:t> </a:t>
            </a:r>
            <a:r>
              <a:rPr lang="it-IT" b="1" dirty="0">
                <a:solidFill>
                  <a:srgbClr val="008000"/>
                </a:solidFill>
              </a:rPr>
              <a:t>riferita </a:t>
            </a:r>
            <a:r>
              <a:rPr lang="es-ES_tradnl" b="1" dirty="0">
                <a:solidFill>
                  <a:srgbClr val="008000"/>
                </a:solidFill>
              </a:rPr>
              <a:t>agli uomini</a:t>
            </a:r>
            <a:r>
              <a:rPr lang="es-ES_tradnl" dirty="0"/>
              <a:t> </a:t>
            </a:r>
            <a:r>
              <a:rPr lang="it-IT" dirty="0"/>
              <a:t>contempla l’istaurare relazioni tra gli uomini in vista del raggiungimento del </a:t>
            </a:r>
            <a:r>
              <a:rPr lang="it-IT" b="1" dirty="0">
                <a:solidFill>
                  <a:srgbClr val="C00000"/>
                </a:solidFill>
              </a:rPr>
              <a:t>bene </a:t>
            </a:r>
            <a:r>
              <a:rPr lang="it-IT" b="1" dirty="0" smtClean="0">
                <a:solidFill>
                  <a:srgbClr val="C00000"/>
                </a:solidFill>
              </a:rPr>
              <a:t>comune</a:t>
            </a:r>
          </a:p>
          <a:p>
            <a:pPr algn="just" eaLnBrk="0" hangingPunct="0">
              <a:spcBef>
                <a:spcPts val="1200"/>
              </a:spcBef>
              <a:buClr>
                <a:srgbClr val="FF0000"/>
              </a:buClr>
            </a:pPr>
            <a:r>
              <a:rPr lang="it-IT" dirty="0" smtClean="0"/>
              <a:t>L’uomo è giusto quando dà a ciascuno il suo, cioè nella misura in cui riconosce i diritti di ogni persona, così come pretende che vengano riconosciuti i propri</a:t>
            </a:r>
            <a:endParaRPr lang="es-ES_tradnl" dirty="0"/>
          </a:p>
        </p:txBody>
      </p:sp>
      <p:sp>
        <p:nvSpPr>
          <p:cNvPr id="72708" name="Text Box 3"/>
          <p:cNvSpPr txBox="1">
            <a:spLocks noChangeArrowheads="1"/>
          </p:cNvSpPr>
          <p:nvPr/>
        </p:nvSpPr>
        <p:spPr bwMode="auto">
          <a:xfrm>
            <a:off x="0" y="765175"/>
            <a:ext cx="9144000" cy="522288"/>
          </a:xfrm>
          <a:prstGeom prst="rect">
            <a:avLst/>
          </a:prstGeom>
          <a:blipFill dpi="0" rotWithShape="1">
            <a:blip r:embed="rId3" cstate="print"/>
            <a:srcRect/>
            <a:tile tx="0" ty="0" sx="100000" sy="100000" flip="none" algn="tl"/>
          </a:blipFill>
          <a:ln w="57150">
            <a:solidFill>
              <a:srgbClr val="C09200"/>
            </a:solidFill>
            <a:miter lim="800000"/>
            <a:headEnd/>
            <a:tailEnd/>
          </a:ln>
        </p:spPr>
        <p:txBody>
          <a:bodyPr>
            <a:spAutoFit/>
          </a:bodyPr>
          <a:lstStyle/>
          <a:p>
            <a:pPr algn="ctr" eaLnBrk="0" hangingPunct="0"/>
            <a:r>
              <a:rPr lang="es-ES_tradnl" sz="2800" b="1">
                <a:solidFill>
                  <a:srgbClr val="FF0000"/>
                </a:solidFill>
              </a:rPr>
              <a:t>Giustizia</a:t>
            </a:r>
          </a:p>
        </p:txBody>
      </p:sp>
      <p:sp>
        <p:nvSpPr>
          <p:cNvPr id="72709" name="Rettangolo 7"/>
          <p:cNvSpPr>
            <a:spLocks noChangeArrowheads="1"/>
          </p:cNvSpPr>
          <p:nvPr/>
        </p:nvSpPr>
        <p:spPr bwMode="auto">
          <a:xfrm>
            <a:off x="250825" y="1373188"/>
            <a:ext cx="8569325" cy="1200329"/>
          </a:xfrm>
          <a:prstGeom prst="rect">
            <a:avLst/>
          </a:prstGeom>
          <a:noFill/>
          <a:ln w="9525">
            <a:noFill/>
            <a:miter lim="800000"/>
            <a:headEnd/>
            <a:tailEnd/>
          </a:ln>
        </p:spPr>
        <p:txBody>
          <a:bodyPr>
            <a:spAutoFit/>
          </a:bodyPr>
          <a:lstStyle/>
          <a:p>
            <a:pPr algn="ctr" eaLnBrk="0" hangingPunct="0"/>
            <a:endParaRPr lang="es-ES_tradnl" dirty="0" smtClean="0">
              <a:solidFill>
                <a:srgbClr val="000000"/>
              </a:solidFill>
            </a:endParaRPr>
          </a:p>
          <a:p>
            <a:pPr algn="ctr" eaLnBrk="0" hangingPunct="0"/>
            <a:endParaRPr lang="es-ES_tradnl" dirty="0" smtClean="0">
              <a:solidFill>
                <a:srgbClr val="000000"/>
              </a:solidFill>
            </a:endParaRPr>
          </a:p>
          <a:p>
            <a:pPr algn="ctr" eaLnBrk="0" hangingPunct="0"/>
            <a:endParaRPr lang="es-ES_tradnl" dirty="0" smtClean="0">
              <a:solidFill>
                <a:srgbClr val="000000"/>
              </a:solidFill>
            </a:endParaRPr>
          </a:p>
          <a:p>
            <a:pPr algn="ctr" eaLnBrk="0" hangingPunct="0"/>
            <a:r>
              <a:rPr lang="es-ES_tradnl" dirty="0" smtClean="0">
                <a:solidFill>
                  <a:srgbClr val="000000"/>
                </a:solidFill>
              </a:rPr>
              <a:t>La </a:t>
            </a:r>
            <a:r>
              <a:rPr lang="es-ES_tradnl" dirty="0">
                <a:solidFill>
                  <a:srgbClr val="000000"/>
                </a:solidFill>
              </a:rPr>
              <a:t>giustizia </a:t>
            </a:r>
            <a:r>
              <a:rPr lang="it-IT" dirty="0">
                <a:solidFill>
                  <a:srgbClr val="000000"/>
                </a:solidFill>
              </a:rPr>
              <a:t>è la </a:t>
            </a:r>
            <a:r>
              <a:rPr lang="it-IT" b="1" dirty="0">
                <a:solidFill>
                  <a:srgbClr val="008000"/>
                </a:solidFill>
              </a:rPr>
              <a:t>costante e ferma volontà di dare a ciascuno ciò che gli è dovuto</a:t>
            </a:r>
            <a:r>
              <a:rPr lang="es-ES_tradnl" dirty="0">
                <a:solidFill>
                  <a:srgbClr val="000000"/>
                </a:solidFill>
              </a:rPr>
              <a:t>.</a:t>
            </a:r>
          </a:p>
        </p:txBody>
      </p:sp>
      <p:pic>
        <p:nvPicPr>
          <p:cNvPr id="6" name="Picture 2" descr="http://www.peacetime.eu/feng_shui/wp-content/uploads/2013/02/bussola.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012160" y="260648"/>
            <a:ext cx="2839777" cy="1628800"/>
          </a:xfrm>
          <a:prstGeom prst="rect">
            <a:avLst/>
          </a:prstGeom>
          <a:noFill/>
        </p:spPr>
      </p:pic>
    </p:spTree>
  </p:cSld>
  <p:clrMapOvr>
    <a:masterClrMapping/>
  </p:clrMapOvr>
  <p:transition xmlns:p14="http://schemas.microsoft.com/office/powerpoint/2010/main">
    <p:circle/>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ema di Office">
  <a:themeElements>
    <a:clrScheme name="Tema di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i Offic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Times New Roman"/>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Times New Roman"/>
          </a:defRPr>
        </a:defPPr>
      </a:lstStyle>
    </a:lnDef>
  </a:objectDefaults>
  <a:extraClrSchemeLst>
    <a:extraClrScheme>
      <a:clrScheme name="Tema di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i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i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i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i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i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i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TotalTime>
  <Words>1158</Words>
  <Application>Microsoft Macintosh PowerPoint</Application>
  <PresentationFormat>Presentazione su schermo (4:3)</PresentationFormat>
  <Paragraphs>98</Paragraphs>
  <Slides>14</Slides>
  <Notes>9</Notes>
  <HiddenSlides>0</HiddenSlides>
  <MMClips>0</MMClips>
  <ScaleCrop>false</ScaleCrop>
  <HeadingPairs>
    <vt:vector size="4" baseType="variant">
      <vt:variant>
        <vt:lpstr>Tema</vt:lpstr>
      </vt:variant>
      <vt:variant>
        <vt:i4>2</vt:i4>
      </vt:variant>
      <vt:variant>
        <vt:lpstr>Titoli diapositive</vt:lpstr>
      </vt:variant>
      <vt:variant>
        <vt:i4>14</vt:i4>
      </vt:variant>
    </vt:vector>
  </HeadingPairs>
  <TitlesOfParts>
    <vt:vector size="16" baseType="lpstr">
      <vt:lpstr>Tema di Office</vt:lpstr>
      <vt:lpstr>1_Tema di Office</vt:lpstr>
      <vt:lpstr>Presentazione di PowerPoint</vt:lpstr>
      <vt:lpstr>Per dare il meglio di se’</vt:lpstr>
      <vt:lpstr>VIRTU’</vt:lpstr>
      <vt:lpstr>Presentazione di PowerPoint</vt:lpstr>
      <vt:lpstr>Presentazione di PowerPoint</vt:lpstr>
      <vt:lpstr>Presentazione di PowerPoint</vt:lpstr>
      <vt:lpstr>Presentazione di PowerPoint</vt:lpstr>
      <vt:lpstr>Prudenza</vt:lpstr>
      <vt:lpstr>Presentazione di PowerPoint</vt:lpstr>
      <vt:lpstr>Giustizia</vt:lpstr>
      <vt:lpstr>Presentazione di PowerPoint</vt:lpstr>
      <vt:lpstr>Fortezza</vt:lpstr>
      <vt:lpstr>Presentazione di PowerPoint</vt:lpstr>
      <vt:lpstr>Temperanza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Sandra</dc:creator>
  <cp:lastModifiedBy>Agire</cp:lastModifiedBy>
  <cp:revision>4</cp:revision>
  <dcterms:created xsi:type="dcterms:W3CDTF">2013-05-01T17:41:26Z</dcterms:created>
  <dcterms:modified xsi:type="dcterms:W3CDTF">2016-11-30T10:49:36Z</dcterms:modified>
</cp:coreProperties>
</file>